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63" r:id="rId4"/>
    <p:sldId id="258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95" r:id="rId18"/>
    <p:sldId id="296" r:id="rId19"/>
    <p:sldId id="261" r:id="rId20"/>
    <p:sldId id="265" r:id="rId21"/>
    <p:sldId id="279" r:id="rId22"/>
    <p:sldId id="280" r:id="rId23"/>
    <p:sldId id="281" r:id="rId24"/>
    <p:sldId id="282" r:id="rId25"/>
    <p:sldId id="285" r:id="rId26"/>
    <p:sldId id="286" r:id="rId27"/>
    <p:sldId id="287" r:id="rId28"/>
    <p:sldId id="294" r:id="rId29"/>
    <p:sldId id="283" r:id="rId30"/>
    <p:sldId id="284" r:id="rId31"/>
    <p:sldId id="288" r:id="rId32"/>
    <p:sldId id="289" r:id="rId33"/>
    <p:sldId id="290" r:id="rId34"/>
    <p:sldId id="291" r:id="rId35"/>
    <p:sldId id="292" r:id="rId36"/>
    <p:sldId id="293" r:id="rId37"/>
    <p:sldId id="259" r:id="rId38"/>
    <p:sldId id="266" r:id="rId39"/>
    <p:sldId id="297" r:id="rId40"/>
    <p:sldId id="300" r:id="rId41"/>
    <p:sldId id="299" r:id="rId42"/>
    <p:sldId id="301" r:id="rId43"/>
    <p:sldId id="298" r:id="rId44"/>
    <p:sldId id="302" r:id="rId45"/>
    <p:sldId id="303" r:id="rId46"/>
    <p:sldId id="304" r:id="rId47"/>
    <p:sldId id="260" r:id="rId48"/>
    <p:sldId id="305" r:id="rId49"/>
    <p:sldId id="306" r:id="rId50"/>
    <p:sldId id="309" r:id="rId51"/>
    <p:sldId id="307" r:id="rId52"/>
    <p:sldId id="310" r:id="rId53"/>
    <p:sldId id="311" r:id="rId54"/>
    <p:sldId id="308" r:id="rId55"/>
    <p:sldId id="267" r:id="rId56"/>
    <p:sldId id="26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DDCD3-440E-1640-A846-F828209B2D5A}" type="datetimeFigureOut">
              <a:rPr lang="en-US" smtClean="0"/>
              <a:t>9/30/16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17283-F302-6F49-B5B9-D1BB1A791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651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AF900-EBEC-C242-BA56-CE4AD75FE833}" type="datetimeFigureOut">
              <a:rPr lang="en-US" smtClean="0"/>
              <a:t>9/30/16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68F0D-B10E-4347-BC39-9C6D51786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08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big problem many beginning developers</a:t>
            </a:r>
            <a:r>
              <a:rPr lang="en-US" baseline="0" dirty="0" smtClean="0"/>
              <a:t> have is moving from "I can write some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" to "I can start my own new project in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"</a:t>
            </a:r>
          </a:p>
          <a:p>
            <a:r>
              <a:rPr lang="en-US" baseline="0" dirty="0" smtClean="0"/>
              <a:t>There are a lots of questions that roll into that problem</a:t>
            </a:r>
          </a:p>
          <a:p>
            <a:r>
              <a:rPr lang="en-US" baseline="0" dirty="0" smtClean="0"/>
              <a:t>this is moving beyond a question of "how to program" into "how to architect software" which is a much harder 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0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very simple template class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need to be able to give it a template (</a:t>
            </a:r>
            <a:r>
              <a:rPr lang="en-US" baseline="0" dirty="0" err="1" smtClean="0"/>
              <a:t>flename</a:t>
            </a:r>
            <a:r>
              <a:rPr lang="en-US" baseline="0" dirty="0" smtClean="0"/>
              <a:t>) to generate</a:t>
            </a:r>
          </a:p>
          <a:p>
            <a:r>
              <a:rPr lang="en-US" baseline="0" dirty="0" smtClean="0"/>
              <a:t>we need to be able to give it data to insert into the template</a:t>
            </a:r>
          </a:p>
          <a:p>
            <a:r>
              <a:rPr lang="en-US" baseline="0" dirty="0" smtClean="0"/>
              <a:t>we need to have some helper functionality for things like escaping our output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9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a very simple example template file</a:t>
            </a:r>
          </a:p>
          <a:p>
            <a:r>
              <a:rPr lang="en-US" dirty="0" smtClean="0"/>
              <a:t>because we're executing this inside a class method, our data will be properties of the</a:t>
            </a:r>
            <a:r>
              <a:rPr lang="en-US" baseline="0" dirty="0" smtClean="0"/>
              <a:t> object</a:t>
            </a:r>
          </a:p>
          <a:p>
            <a:r>
              <a:rPr lang="en-US" baseline="0" dirty="0" smtClean="0"/>
              <a:t>we use the PHP short tags which are always available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it's a shortcut to typing &lt;?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 echo $this-&gt;title ?&gt;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don't need closing ; when you jump in and out of 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our template class has a simple "render" method which takes a template filename and renders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basically all we do is set our variables, then render our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a template class probably needs a way to do a couple of things</a:t>
            </a:r>
          </a:p>
          <a:p>
            <a:r>
              <a:rPr lang="en-US" dirty="0" smtClean="0"/>
              <a:t>First is to have a way to have a "base" template</a:t>
            </a:r>
            <a:r>
              <a:rPr lang="en-US" baseline="0" dirty="0" smtClean="0"/>
              <a:t> set </a:t>
            </a:r>
          </a:p>
          <a:p>
            <a:r>
              <a:rPr lang="en-US" baseline="0" dirty="0" smtClean="0"/>
              <a:t>these are all considerations for writing a "base" class that will do the template work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90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how we would take our information and "load" it into a </a:t>
            </a:r>
            <a:r>
              <a:rPr lang="en-US" dirty="0" err="1" smtClean="0"/>
              <a:t>php</a:t>
            </a:r>
            <a:r>
              <a:rPr lang="en-US" dirty="0" smtClean="0"/>
              <a:t> variable in say our </a:t>
            </a:r>
            <a:r>
              <a:rPr lang="en-US" dirty="0" err="1" smtClean="0"/>
              <a:t>index</a:t>
            </a:r>
            <a:r>
              <a:rPr lang="en-US" baseline="0" dirty="0" err="1" smtClean="0"/>
              <a:t>.php</a:t>
            </a:r>
            <a:r>
              <a:rPr lang="en-US" baseline="0" dirty="0" smtClean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how we would take our information and "load" it into a </a:t>
            </a:r>
            <a:r>
              <a:rPr lang="en-US" dirty="0" err="1" smtClean="0"/>
              <a:t>php</a:t>
            </a:r>
            <a:r>
              <a:rPr lang="en-US" dirty="0" smtClean="0"/>
              <a:t> variable in say our </a:t>
            </a:r>
            <a:r>
              <a:rPr lang="en-US" dirty="0" err="1" smtClean="0"/>
              <a:t>index</a:t>
            </a:r>
            <a:r>
              <a:rPr lang="en-US" baseline="0" dirty="0" err="1" smtClean="0"/>
              <a:t>.php</a:t>
            </a:r>
            <a:r>
              <a:rPr lang="en-US" baseline="0" dirty="0" smtClean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basic way in which almost all PHP projects are laid out in this day and age</a:t>
            </a:r>
          </a:p>
          <a:p>
            <a:endParaRPr lang="en-US" dirty="0" smtClean="0"/>
          </a:p>
          <a:p>
            <a:r>
              <a:rPr lang="en-US" dirty="0" smtClean="0"/>
              <a:t>data is the place where we'll store our database information – this might</a:t>
            </a:r>
            <a:r>
              <a:rPr lang="en-US" baseline="0" dirty="0" smtClean="0"/>
              <a:t> be used for cache or something else</a:t>
            </a:r>
          </a:p>
          <a:p>
            <a:r>
              <a:rPr lang="en-US" baseline="0" dirty="0" err="1" smtClean="0"/>
              <a:t>config</a:t>
            </a:r>
            <a:r>
              <a:rPr lang="en-US" baseline="0" dirty="0" smtClean="0"/>
              <a:t> is the place to store configuration information</a:t>
            </a:r>
          </a:p>
          <a:p>
            <a:r>
              <a:rPr lang="en-US" baseline="0" dirty="0" err="1" smtClean="0"/>
              <a:t>src</a:t>
            </a:r>
            <a:r>
              <a:rPr lang="en-US" baseline="0" dirty="0" smtClean="0"/>
              <a:t> will be the majority of the actual </a:t>
            </a:r>
            <a:r>
              <a:rPr lang="en-US" baseline="0" dirty="0" err="1" smtClean="0"/>
              <a:t>php</a:t>
            </a:r>
            <a:r>
              <a:rPr lang="en-US" baseline="0" dirty="0" smtClean="0"/>
              <a:t> code for our application</a:t>
            </a:r>
          </a:p>
          <a:p>
            <a:r>
              <a:rPr lang="en-US" baseline="0" dirty="0" smtClean="0"/>
              <a:t>public is where the information you want to see via the web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1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Images courtesy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Shutterstock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90F76-699A-E246-BC8C-D66B068C2E2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2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rule of thumb, anything you don</a:t>
            </a:r>
            <a:r>
              <a:rPr lang="fr-FR" baseline="0" dirty="0" smtClean="0"/>
              <a:t>’</a:t>
            </a:r>
            <a:r>
              <a:rPr lang="en-US" baseline="0" dirty="0" smtClean="0"/>
              <a:t>t’ want the user to be able to put into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and access should NEVER be in your </a:t>
            </a:r>
            <a:r>
              <a:rPr lang="en-US" baseline="0" dirty="0" err="1" smtClean="0"/>
              <a:t>webroot</a:t>
            </a:r>
            <a:endParaRPr lang="en-US" baseline="0" dirty="0" smtClean="0"/>
          </a:p>
          <a:p>
            <a:r>
              <a:rPr lang="en-US" baseline="0" dirty="0" err="1" smtClean="0"/>
              <a:t>docroot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if you're doing hosting somewhere you ALWAYS need to know what this 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going to be controlled by your server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the built in server it's controlled by the –t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5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</a:t>
            </a:r>
            <a:r>
              <a:rPr lang="en-US" baseline="0" dirty="0" smtClean="0"/>
              <a:t> actual we files we want in our public place</a:t>
            </a:r>
          </a:p>
          <a:p>
            <a:r>
              <a:rPr lang="en-US" baseline="0" dirty="0" smtClean="0"/>
              <a:t>anything that you will need to access via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– an image,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files, will need to be in this public directory</a:t>
            </a:r>
          </a:p>
          <a:p>
            <a:r>
              <a:rPr lang="en-US" baseline="0" dirty="0" smtClean="0"/>
              <a:t>The second part of this is telling your webserver where this location is</a:t>
            </a:r>
          </a:p>
          <a:p>
            <a:r>
              <a:rPr lang="en-US" baseline="0" dirty="0" smtClean="0"/>
              <a:t>for this, we will need to pass a –t argument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77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directories will vary depending</a:t>
            </a:r>
            <a:r>
              <a:rPr lang="en-US" baseline="0" dirty="0" smtClean="0"/>
              <a:t> on what data is being stored</a:t>
            </a:r>
          </a:p>
          <a:p>
            <a:r>
              <a:rPr lang="en-US" baseline="0" dirty="0" smtClean="0"/>
              <a:t>you might also see temporary directories  or cached information</a:t>
            </a:r>
          </a:p>
          <a:p>
            <a:r>
              <a:rPr lang="en-US" baseline="0" dirty="0" smtClean="0"/>
              <a:t>or even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5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can actual return</a:t>
            </a:r>
            <a:r>
              <a:rPr lang="en-US" baseline="0" dirty="0" smtClean="0"/>
              <a:t> an array from a PHP file and store it as a variable</a:t>
            </a:r>
          </a:p>
          <a:p>
            <a:r>
              <a:rPr lang="en-US" baseline="0" dirty="0" smtClean="0"/>
              <a:t>Remember we can have nested arrays as well, so we can have settings specific to just database, or just something else in our configuration file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1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how we would take our information and "load" it into a </a:t>
            </a:r>
            <a:r>
              <a:rPr lang="en-US" dirty="0" err="1" smtClean="0"/>
              <a:t>php</a:t>
            </a:r>
            <a:r>
              <a:rPr lang="en-US" dirty="0" smtClean="0"/>
              <a:t> variable in say our </a:t>
            </a:r>
            <a:r>
              <a:rPr lang="en-US" dirty="0" err="1" smtClean="0"/>
              <a:t>index</a:t>
            </a:r>
            <a:r>
              <a:rPr lang="en-US" baseline="0" dirty="0" err="1" smtClean="0"/>
              <a:t>.php</a:t>
            </a:r>
            <a:r>
              <a:rPr lang="en-US" baseline="0" dirty="0" smtClean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often</a:t>
            </a:r>
            <a:r>
              <a:rPr lang="en-US" baseline="0" dirty="0" smtClean="0"/>
              <a:t> called "Model View Controller" – This is probably and overly simplified term, but we will be splitting up our application into this basic concept</a:t>
            </a:r>
          </a:p>
          <a:p>
            <a:r>
              <a:rPr lang="en-US" baseline="0" dirty="0" smtClean="0"/>
              <a:t>Sometimes these come with other names but in a practical manner almost every application is broken up into the data and where it's stored, the logic of the application, and how our application is displayed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we're calling a "template" is a small chunk of html that we can echo</a:t>
            </a:r>
            <a:r>
              <a:rPr lang="en-US" baseline="0" dirty="0" smtClean="0"/>
              <a:t> out PHP and maybe do a little bit of logic on</a:t>
            </a:r>
          </a:p>
          <a:p>
            <a:r>
              <a:rPr lang="en-US" baseline="0" dirty="0" smtClean="0"/>
              <a:t>logic SHOULD be limited to loops (</a:t>
            </a:r>
            <a:r>
              <a:rPr lang="en-US" baseline="0" dirty="0" err="1" smtClean="0"/>
              <a:t>foreach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isset</a:t>
            </a:r>
            <a:r>
              <a:rPr lang="en-US" baseline="0" dirty="0" smtClean="0"/>
              <a:t> checks, and simple if/else logic</a:t>
            </a:r>
          </a:p>
          <a:p>
            <a:r>
              <a:rPr lang="en-US" baseline="0" dirty="0" smtClean="0"/>
              <a:t>the less logic you have in your templates the happier you'll be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68F0D-B10E-4347-BC39-9C6D517860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FDB4-30D8-134C-B51D-7C022978D2B5}" type="datetime1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7CFFD-1F2D-C541-8A95-87919D974860}" type="datetime1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3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4FE1-F5C3-C746-88DB-5DF52846B3FA}" type="datetime1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9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EB09B-19E1-A948-B8AD-D95FC3FD8ED6}" type="datetime1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D88D-DA60-E743-838B-EA1D27B367E8}" type="datetime1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1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542C-F889-BC4D-8DC5-F540868AF106}" type="datetime1">
              <a:rPr lang="en-US" smtClean="0"/>
              <a:t>9/30/16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F726-2FDA-EE4D-9A25-8461BF11EF74}" type="datetime1">
              <a:rPr lang="en-US" smtClean="0"/>
              <a:t>9/30/16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4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E7ED1-F42A-5648-B182-66DC64C9E2A3}" type="datetime1">
              <a:rPr lang="en-US" smtClean="0"/>
              <a:t>9/30/16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7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146F-A7B1-8E47-8F78-1E68058129A0}" type="datetime1">
              <a:rPr lang="en-US" smtClean="0"/>
              <a:t>9/30/16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FE2B-072D-3E49-BB96-723227A8491B}" type="datetime1">
              <a:rPr lang="en-US" smtClean="0"/>
              <a:t>9/30/16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C4D0-5005-1B46-8FAF-4751EF43DFD8}" type="datetime1">
              <a:rPr lang="en-US" smtClean="0"/>
              <a:t>9/30/16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E66E4-ABD1-494F-937A-292F3304FBB6}" type="datetime1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@PSchwisow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10BE-EAED-B04B-BE5D-36EEDFBE1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tcomposer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ckagist.org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umpy-learning.com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utterstock.com/" TargetMode="External"/><Relationship Id="rId4" Type="http://schemas.openxmlformats.org/officeDocument/2006/relationships/hyperlink" Target="http://www.lakekenoshaphp.com/" TargetMode="External"/><Relationship Id="rId5" Type="http://schemas.openxmlformats.org/officeDocument/2006/relationships/hyperlink" Target="mailto:patrick.schwisow@gmail.com" TargetMode="External"/><Relationship Id="rId6" Type="http://schemas.openxmlformats.org/officeDocument/2006/relationships/hyperlink" Target="https://twitter.com/PSchwisow" TargetMode="External"/><Relationship Id="rId7" Type="http://schemas.openxmlformats.org/officeDocument/2006/relationships/hyperlink" Target="https://github.com/PSchwisow/Miscellaneous/" TargetMode="External"/><Relationship Id="rId8" Type="http://schemas.openxmlformats.org/officeDocument/2006/relationships/hyperlink" Target="https://joind.in/e/madisonphp2016" TargetMode="External"/><Relationship Id="rId9" Type="http://schemas.openxmlformats.org/officeDocument/2006/relationships/hyperlink" Target="https://github.com/PHPEmbark/curriculu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9970"/>
            <a:ext cx="7772400" cy="1470025"/>
          </a:xfrm>
        </p:spPr>
        <p:txBody>
          <a:bodyPr/>
          <a:lstStyle/>
          <a:p>
            <a:r>
              <a:rPr lang="en-US" dirty="0" smtClean="0"/>
              <a:t>Beyond Hello World:</a:t>
            </a:r>
            <a:br>
              <a:rPr lang="en-US" dirty="0" smtClean="0"/>
            </a:br>
            <a:r>
              <a:rPr lang="en-US" dirty="0" smtClean="0"/>
              <a:t>From Scripting to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03563"/>
            <a:ext cx="6400800" cy="1752600"/>
          </a:xfrm>
        </p:spPr>
        <p:txBody>
          <a:bodyPr/>
          <a:lstStyle/>
          <a:p>
            <a:r>
              <a:rPr lang="en-US" dirty="0" smtClean="0"/>
              <a:t>Patrick Schwisow</a:t>
            </a:r>
          </a:p>
          <a:p>
            <a:r>
              <a:rPr lang="en-US" dirty="0" smtClean="0"/>
              <a:t>Madison PHP Conference</a:t>
            </a:r>
          </a:p>
          <a:p>
            <a:r>
              <a:rPr lang="en-US" dirty="0" smtClean="0"/>
              <a:t>September 30, 2016</a:t>
            </a:r>
            <a:endParaRPr lang="en-US" dirty="0"/>
          </a:p>
        </p:txBody>
      </p:sp>
      <p:pic>
        <p:nvPicPr>
          <p:cNvPr id="4" name="Picture 3" descr="2000px-PHPCode_HelloWorl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3" y="1914541"/>
            <a:ext cx="5644043" cy="248902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PSchwisow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2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 are created using the </a:t>
            </a:r>
            <a:r>
              <a:rPr lang="en-US" dirty="0" smtClean="0">
                <a:solidFill>
                  <a:schemeClr val="accent1"/>
                </a:solidFill>
                <a:latin typeface="Consolas"/>
                <a:cs typeface="Consolas"/>
              </a:rPr>
              <a:t>class</a:t>
            </a:r>
            <a:r>
              <a:rPr lang="en-US" dirty="0" smtClean="0"/>
              <a:t> keyword.</a:t>
            </a:r>
          </a:p>
          <a:p>
            <a:r>
              <a:rPr lang="en-US" dirty="0" smtClean="0"/>
              <a:t>Class names follow the same rules as function names.</a:t>
            </a:r>
          </a:p>
          <a:p>
            <a:r>
              <a:rPr lang="en-US" dirty="0" smtClean="0"/>
              <a:t>Classes should be created before they are used.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6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3"/>
            <a:ext cx="8442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 =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var_dump</a:t>
            </a:r>
            <a:r>
              <a:rPr lang="en-US" sz="2400" dirty="0">
                <a:latin typeface="Consolas" panose="020B0609020204030204" pitchFamily="49" charset="0"/>
              </a:rPr>
              <a:t>($object);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1-3: </a:t>
            </a:r>
            <a:r>
              <a:rPr lang="en-US" sz="3600" dirty="0"/>
              <a:t>Creating Classes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3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and Methods: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Every property and method has a visibility.</a:t>
            </a:r>
          </a:p>
          <a:p>
            <a:r>
              <a:rPr lang="en-US" dirty="0" smtClean="0"/>
              <a:t>Visibility determines where the property/method can be used.</a:t>
            </a:r>
          </a:p>
          <a:p>
            <a:r>
              <a:rPr lang="en-US" dirty="0" smtClean="0"/>
              <a:t>Visibility can be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public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private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protected</a:t>
            </a:r>
            <a:r>
              <a:rPr lang="en-US" dirty="0" smtClean="0">
                <a:solidFill>
                  <a:srgbClr val="000000"/>
                </a:solidFill>
                <a:cs typeface="Consolas"/>
              </a:rPr>
              <a:t>.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pPr lvl="1"/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public</a:t>
            </a:r>
            <a:r>
              <a:rPr lang="en-US" dirty="0" smtClean="0"/>
              <a:t> – accessible from anywhere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private</a:t>
            </a:r>
            <a:r>
              <a:rPr lang="en-US" dirty="0" smtClean="0"/>
              <a:t> – only accessible from the object’s methods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protected</a:t>
            </a:r>
            <a:r>
              <a:rPr lang="en-US" dirty="0" smtClean="0"/>
              <a:t> – similar to private, preferred because reasons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5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Defined using a visibility, a name, and optionally a default value.</a:t>
            </a:r>
          </a:p>
          <a:p>
            <a:r>
              <a:rPr lang="en-US" dirty="0" smtClean="0"/>
              <a:t>If no value is given, the default is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null</a:t>
            </a:r>
            <a:r>
              <a:rPr lang="en-US" dirty="0" smtClean="0"/>
              <a:t>.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r>
              <a:rPr lang="en-US" dirty="0" smtClean="0"/>
              <a:t>Naming rules are the same as variables.</a:t>
            </a:r>
          </a:p>
          <a:p>
            <a:r>
              <a:rPr lang="en-US" dirty="0" smtClean="0"/>
              <a:t>Accessed using the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-&gt;</a:t>
            </a:r>
            <a:r>
              <a:rPr lang="en-US" dirty="0" smtClean="0"/>
              <a:t> operator, used just like variables.</a:t>
            </a:r>
          </a:p>
          <a:p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$</a:t>
            </a:r>
            <a:r>
              <a:rPr lang="en-US" dirty="0" smtClean="0"/>
              <a:t> is used for defining, not used for accessing.</a:t>
            </a:r>
          </a:p>
          <a:p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foreach</a:t>
            </a:r>
            <a:r>
              <a:rPr lang="en-US" dirty="0" smtClean="0"/>
              <a:t> can be used to go through an object’s properties.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Defined just like a function, but with a visibility.</a:t>
            </a:r>
          </a:p>
          <a:p>
            <a:r>
              <a:rPr lang="en-US" dirty="0" smtClean="0"/>
              <a:t>Naming rules are the same as functions.</a:t>
            </a:r>
          </a:p>
          <a:p>
            <a:r>
              <a:rPr lang="en-US" dirty="0" smtClean="0"/>
              <a:t>Called using the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-&gt;</a:t>
            </a:r>
            <a:r>
              <a:rPr lang="en-US" dirty="0" smtClean="0"/>
              <a:t> operator, used just like functions.</a:t>
            </a:r>
          </a:p>
          <a:p>
            <a:r>
              <a:rPr lang="en-US" dirty="0" smtClean="0"/>
              <a:t>Constructor must be named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__construct</a:t>
            </a:r>
            <a:r>
              <a:rPr lang="en-US" dirty="0" smtClean="0"/>
              <a:t>, cannot return anything.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have access to a special variable: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$this</a:t>
            </a:r>
            <a:r>
              <a:rPr lang="en-US" dirty="0" smtClean="0"/>
              <a:t>.</a:t>
            </a:r>
            <a:endParaRPr lang="en-US" dirty="0" smtClean="0">
              <a:solidFill>
                <a:srgbClr val="4F81BD"/>
              </a:solidFill>
              <a:latin typeface="Consolas"/>
              <a:cs typeface="Consolas"/>
            </a:endParaRPr>
          </a:p>
          <a:p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$this</a:t>
            </a:r>
            <a:r>
              <a:rPr lang="en-US" dirty="0" smtClean="0"/>
              <a:t> is used to access the current object.</a:t>
            </a:r>
          </a:p>
          <a:p>
            <a:r>
              <a:rPr lang="en-US" dirty="0" smtClean="0"/>
              <a:t>Can be used with </a:t>
            </a:r>
            <a:r>
              <a:rPr lang="en-US" dirty="0" smtClean="0">
                <a:solidFill>
                  <a:srgbClr val="4F81BD"/>
                </a:solidFill>
                <a:latin typeface="Consolas"/>
                <a:cs typeface="Consolas"/>
              </a:rPr>
              <a:t>-&gt;</a:t>
            </a:r>
            <a:r>
              <a:rPr lang="en-US" dirty="0" smtClean="0"/>
              <a:t> to access other methods and properties.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protected</a:t>
            </a:r>
            <a:r>
              <a:rPr lang="en-US" sz="2400" dirty="0">
                <a:latin typeface="Consolas" panose="020B0609020204030204" pitchFamily="49" charset="0"/>
              </a:rPr>
              <a:t> $property =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abcdef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public function</a:t>
            </a:r>
            <a:r>
              <a:rPr lang="en-US" sz="2400" dirty="0" smtClean="0">
                <a:latin typeface="Consolas" panose="020B0609020204030204" pitchFamily="49" charset="0"/>
              </a:rPr>
              <a:t> __construct() {…}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latin typeface="Consolas" panose="020B0609020204030204" pitchFamily="49" charset="0"/>
              </a:rPr>
              <a:t> method(</a:t>
            </a:r>
            <a:r>
              <a:rPr lang="en-US" sz="24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{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echo</a:t>
            </a:r>
            <a:r>
              <a:rPr lang="en-US" sz="2400" dirty="0">
                <a:latin typeface="Consolas" panose="020B0609020204030204" pitchFamily="49" charset="0"/>
              </a:rPr>
              <a:t> $this-&gt;property;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 In another file:</a:t>
            </a:r>
            <a:endParaRPr lang="en-US" sz="24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 =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$object-&gt;method();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1-4: Properties and Methods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6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name collisions</a:t>
            </a:r>
          </a:p>
          <a:p>
            <a:pPr lvl="1"/>
            <a:r>
              <a:rPr lang="en-US" dirty="0" smtClean="0"/>
              <a:t>PHP’s </a:t>
            </a:r>
            <a:r>
              <a:rPr lang="en-US" dirty="0" err="1" smtClean="0">
                <a:latin typeface="Consolas"/>
                <a:cs typeface="Consolas"/>
              </a:rPr>
              <a:t>DateTime</a:t>
            </a:r>
            <a:r>
              <a:rPr lang="en-US" dirty="0" smtClean="0"/>
              <a:t> vs. </a:t>
            </a:r>
            <a:r>
              <a:rPr lang="en-US" dirty="0" err="1" smtClean="0">
                <a:latin typeface="Consolas"/>
                <a:cs typeface="Consolas"/>
              </a:rPr>
              <a:t>MyProject</a:t>
            </a:r>
            <a:r>
              <a:rPr lang="en-US" dirty="0" smtClean="0">
                <a:latin typeface="Consolas"/>
                <a:cs typeface="Consolas"/>
              </a:rPr>
              <a:t>\</a:t>
            </a:r>
            <a:r>
              <a:rPr lang="en-US" dirty="0" err="1" smtClean="0">
                <a:latin typeface="Consolas"/>
                <a:cs typeface="Consolas"/>
              </a:rPr>
              <a:t>DateTime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Zend</a:t>
            </a:r>
            <a:r>
              <a:rPr lang="en-US" dirty="0" smtClean="0">
                <a:latin typeface="Consolas"/>
                <a:cs typeface="Consolas"/>
              </a:rPr>
              <a:t>\View\View</a:t>
            </a:r>
            <a:r>
              <a:rPr lang="en-US" dirty="0" smtClean="0"/>
              <a:t> vs. </a:t>
            </a:r>
            <a:r>
              <a:rPr lang="en-US" dirty="0" err="1" smtClean="0">
                <a:latin typeface="Consolas"/>
                <a:cs typeface="Consolas"/>
              </a:rPr>
              <a:t>MyProject</a:t>
            </a:r>
            <a:r>
              <a:rPr lang="en-US" dirty="0" smtClean="0">
                <a:latin typeface="Consolas"/>
                <a:cs typeface="Consolas"/>
              </a:rPr>
              <a:t>\View</a:t>
            </a:r>
          </a:p>
          <a:p>
            <a:r>
              <a:rPr lang="en-US" dirty="0" smtClean="0"/>
              <a:t>Alias</a:t>
            </a:r>
          </a:p>
          <a:p>
            <a:pPr marL="914400" lvl="1" indent="-457200">
              <a:buNone/>
            </a:pPr>
            <a:r>
              <a:rPr lang="en-US" sz="2400" dirty="0" smtClean="0">
                <a:solidFill>
                  <a:srgbClr val="4F81BD"/>
                </a:solidFill>
                <a:latin typeface="Consolas"/>
                <a:cs typeface="Consolas"/>
              </a:rPr>
              <a:t>use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Phergie</a:t>
            </a:r>
            <a:r>
              <a:rPr lang="en-US" sz="2400" dirty="0">
                <a:latin typeface="Consolas"/>
                <a:cs typeface="Consolas"/>
              </a:rPr>
              <a:t>\</a:t>
            </a:r>
            <a:r>
              <a:rPr lang="en-US" sz="2400" dirty="0" err="1">
                <a:latin typeface="Consolas"/>
                <a:cs typeface="Consolas"/>
              </a:rPr>
              <a:t>Irc</a:t>
            </a:r>
            <a:r>
              <a:rPr lang="en-US" sz="2400" dirty="0">
                <a:latin typeface="Consolas"/>
                <a:cs typeface="Consolas"/>
              </a:rPr>
              <a:t>\Plugin\React\</a:t>
            </a:r>
            <a:r>
              <a:rPr lang="en-US" sz="2400" dirty="0" smtClean="0">
                <a:latin typeface="Consolas"/>
                <a:cs typeface="Consolas"/>
              </a:rPr>
              <a:t>Command\</a:t>
            </a:r>
            <a:r>
              <a:rPr lang="en-US" sz="2400" dirty="0" err="1" smtClean="0">
                <a:latin typeface="Consolas"/>
                <a:cs typeface="Consolas"/>
              </a:rPr>
              <a:t>CommandEventInterface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4F81BD"/>
                </a:solidFill>
                <a:latin typeface="Consolas"/>
                <a:cs typeface="Consolas"/>
              </a:rPr>
              <a:t>as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EventInterface</a:t>
            </a:r>
            <a:r>
              <a:rPr lang="en-US" sz="2400" dirty="0" smtClean="0">
                <a:latin typeface="Consolas"/>
                <a:cs typeface="Consolas"/>
              </a:rPr>
              <a:t>;</a:t>
            </a:r>
          </a:p>
          <a:p>
            <a:r>
              <a:rPr lang="en-US" dirty="0" smtClean="0"/>
              <a:t>Organize / group related classes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5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namespace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</a:t>
            </a:r>
            <a:r>
              <a:rPr lang="en-US" sz="2400" dirty="0" err="1" smtClean="0">
                <a:latin typeface="Consolas" panose="020B0609020204030204" pitchFamily="49" charset="0"/>
              </a:rPr>
              <a:t>FooProject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\Other\</a:t>
            </a:r>
            <a:r>
              <a:rPr lang="en-US" sz="2400" dirty="0" err="1" smtClean="0">
                <a:latin typeface="Consolas" panose="020B0609020204030204" pitchFamily="49" charset="0"/>
              </a:rPr>
              <a:t>MyClass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\Other\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OtherFoo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r>
              <a:rPr lang="en-US" sz="2400" dirty="0" smtClean="0">
                <a:latin typeface="Consolas" panose="020B0609020204030204" pitchFamily="49" charset="0"/>
              </a:rPr>
              <a:t> {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    public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 smtClean="0">
                <a:latin typeface="Consolas" panose="020B0609020204030204" pitchFamily="49" charset="0"/>
              </a:rPr>
              <a:t> method()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$o1 =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latin typeface="Consolas" panose="020B0609020204030204" pitchFamily="49" charset="0"/>
              </a:rPr>
              <a:t>; </a:t>
            </a:r>
            <a:r>
              <a:rPr lang="en-US" sz="2400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//global namespace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$o2 =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Baz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latin typeface="Consolas" panose="020B0609020204030204" pitchFamily="49" charset="0"/>
              </a:rPr>
              <a:t>; </a:t>
            </a:r>
            <a:r>
              <a:rPr lang="en-US" sz="2400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//current namespace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    $o3 =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latin typeface="Consolas" panose="020B0609020204030204" pitchFamily="49" charset="0"/>
              </a:rPr>
              <a:t>; </a:t>
            </a:r>
            <a:r>
              <a:rPr lang="en-US" sz="2400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//imported namespace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    $o3 = 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OtherFoo</a:t>
            </a:r>
            <a:r>
              <a:rPr lang="en-US" sz="2400" dirty="0" smtClean="0">
                <a:latin typeface="Consolas" panose="020B0609020204030204" pitchFamily="49" charset="0"/>
              </a:rPr>
              <a:t>(); </a:t>
            </a:r>
            <a:r>
              <a:rPr lang="en-US" sz="2400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//aliased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3"/>
                </a:solidFill>
                <a:latin typeface="Consolas" panose="020B0609020204030204" pitchFamily="49" charset="0"/>
              </a:rPr>
              <a:t>// In another file (with no namespace set):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</a:t>
            </a:r>
            <a:r>
              <a:rPr lang="en-US" sz="2400" dirty="0">
                <a:latin typeface="Consolas" panose="020B0609020204030204" pitchFamily="49" charset="0"/>
              </a:rPr>
              <a:t>object =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</a:t>
            </a:r>
            <a:r>
              <a:rPr lang="en-US" sz="2400" dirty="0" err="1" smtClean="0">
                <a:latin typeface="Consolas" panose="020B0609020204030204" pitchFamily="49" charset="0"/>
              </a:rPr>
              <a:t>FooProject</a:t>
            </a:r>
            <a:r>
              <a:rPr lang="en-US" sz="2400" dirty="0" smtClean="0">
                <a:latin typeface="Consolas" panose="020B0609020204030204" pitchFamily="49" charset="0"/>
              </a:rPr>
              <a:t>\</a:t>
            </a:r>
            <a:r>
              <a:rPr lang="en-US" sz="2400" dirty="0" err="1" smtClean="0">
                <a:latin typeface="Consolas" panose="020B0609020204030204" pitchFamily="49" charset="0"/>
              </a:rPr>
              <a:t>Foobar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1-5: Namespaces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Layout and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  <a:endParaRPr lang="en-US" dirty="0"/>
          </a:p>
        </p:txBody>
      </p:sp>
      <p:pic>
        <p:nvPicPr>
          <p:cNvPr id="5" name="Picture 4" descr="shutterstock_1814017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61" y="623188"/>
            <a:ext cx="4049171" cy="303687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script?</a:t>
            </a:r>
          </a:p>
          <a:p>
            <a:pPr lvl="1"/>
            <a:r>
              <a:rPr lang="en-US" dirty="0" smtClean="0"/>
              <a:t>Small Program</a:t>
            </a:r>
          </a:p>
          <a:p>
            <a:pPr lvl="1"/>
            <a:r>
              <a:rPr lang="en-US" dirty="0" smtClean="0"/>
              <a:t>Limited Scope</a:t>
            </a:r>
          </a:p>
          <a:p>
            <a:pPr lvl="1"/>
            <a:r>
              <a:rPr lang="en-US" dirty="0" smtClean="0"/>
              <a:t>Limited Control Flow</a:t>
            </a:r>
          </a:p>
          <a:p>
            <a:r>
              <a:rPr lang="en-US" dirty="0" smtClean="0"/>
              <a:t>What is software?</a:t>
            </a:r>
          </a:p>
          <a:p>
            <a:pPr lvl="1"/>
            <a:r>
              <a:rPr lang="en-US" dirty="0" smtClean="0"/>
              <a:t>Application Design / Architecture</a:t>
            </a:r>
          </a:p>
          <a:p>
            <a:pPr lvl="1"/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Reusable Components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3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Layout and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PHP developers tend to lay out their projects in files and directories?</a:t>
            </a:r>
          </a:p>
          <a:p>
            <a:r>
              <a:rPr lang="en-US" dirty="0" smtClean="0"/>
              <a:t>How do we organize the parts of our applications?</a:t>
            </a:r>
          </a:p>
          <a:p>
            <a:r>
              <a:rPr lang="en-US" dirty="0" smtClean="0"/>
              <a:t>How do we allow our applications to expand?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/foo-project/data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</a:t>
            </a:r>
            <a:r>
              <a:rPr lang="en-US" dirty="0" err="1" smtClean="0">
                <a:latin typeface="Consolas"/>
                <a:cs typeface="Consolas"/>
              </a:rPr>
              <a:t>config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/foo-project/public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Document Root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document root is a directory (a folder) that is stored on your host’s servers and that is designated for holding web pages.</a:t>
            </a:r>
          </a:p>
          <a:p>
            <a:r>
              <a:rPr lang="en-US" dirty="0" smtClean="0"/>
              <a:t>For security reasons, ONLY actual files for the user should be present – </a:t>
            </a:r>
            <a:r>
              <a:rPr lang="en-US" dirty="0" err="1" smtClean="0"/>
              <a:t>css</a:t>
            </a:r>
            <a:r>
              <a:rPr lang="en-US" dirty="0" smtClean="0"/>
              <a:t>, </a:t>
            </a:r>
            <a:r>
              <a:rPr lang="en-US" dirty="0" err="1" smtClean="0"/>
              <a:t>js</a:t>
            </a:r>
            <a:r>
              <a:rPr lang="en-US" dirty="0" smtClean="0"/>
              <a:t>, images, and the PHP files that control logic.</a:t>
            </a:r>
          </a:p>
          <a:p>
            <a:r>
              <a:rPr lang="en-US" dirty="0" smtClean="0"/>
              <a:t>Other files (configuration, PHP classes) should be parallel to the </a:t>
            </a:r>
            <a:r>
              <a:rPr lang="en-US" dirty="0" err="1" smtClean="0"/>
              <a:t>docroot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/public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/public/</a:t>
            </a:r>
            <a:r>
              <a:rPr lang="en-US" dirty="0" err="1" smtClean="0">
                <a:latin typeface="Consolas"/>
                <a:cs typeface="Consolas"/>
              </a:rPr>
              <a:t>css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/public/fonts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/public/images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/public/</a:t>
            </a:r>
            <a:r>
              <a:rPr lang="en-US" dirty="0" err="1" smtClean="0">
                <a:latin typeface="Consolas"/>
                <a:cs typeface="Consolas"/>
              </a:rPr>
              <a:t>index.php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6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/data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/data/cache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/data/</a:t>
            </a:r>
            <a:r>
              <a:rPr lang="en-US" dirty="0" err="1" smtClean="0">
                <a:latin typeface="Consolas"/>
                <a:cs typeface="Consolas"/>
              </a:rPr>
              <a:t>tmp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that might change</a:t>
            </a:r>
          </a:p>
          <a:p>
            <a:r>
              <a:rPr lang="en-US" dirty="0" smtClean="0"/>
              <a:t>Information that might need to expand</a:t>
            </a:r>
          </a:p>
          <a:p>
            <a:r>
              <a:rPr lang="en-US" dirty="0" smtClean="0"/>
              <a:t>Specific settings for parts of your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fi-FI" sz="24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return</a:t>
            </a:r>
            <a:r>
              <a:rPr lang="fi-FI" sz="2400" dirty="0" smtClean="0">
                <a:latin typeface="Consolas" panose="020B0609020204030204" pitchFamily="49" charset="0"/>
              </a:rPr>
              <a:t> [</a:t>
            </a:r>
          </a:p>
          <a:p>
            <a:r>
              <a:rPr lang="fi-FI" sz="2400" dirty="0" smtClean="0">
                <a:latin typeface="Consolas" panose="020B0609020204030204" pitchFamily="49" charset="0"/>
              </a:rPr>
              <a:t>	</a:t>
            </a:r>
            <a:r>
              <a:rPr lang="fi-FI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fi-FI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name</a:t>
            </a:r>
            <a:r>
              <a:rPr lang="fi-FI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fi-FI" sz="2400" dirty="0" smtClean="0">
                <a:latin typeface="Consolas" panose="020B0609020204030204" pitchFamily="49" charset="0"/>
              </a:rPr>
              <a:t> =&gt; </a:t>
            </a:r>
            <a:r>
              <a:rPr lang="fi-FI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fi-FI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value</a:t>
            </a:r>
            <a:r>
              <a:rPr lang="fi-FI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i-FI" sz="2400" dirty="0" smtClean="0">
                <a:latin typeface="Consolas" panose="020B0609020204030204" pitchFamily="49" charset="0"/>
              </a:rPr>
              <a:t>];</a:t>
            </a:r>
            <a:endParaRPr lang="fi-FI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2-1: </a:t>
            </a:r>
            <a:r>
              <a:rPr lang="en-US" sz="3600" dirty="0" err="1" smtClean="0"/>
              <a:t>config</a:t>
            </a:r>
            <a:r>
              <a:rPr lang="en-US" sz="3600" dirty="0" smtClean="0"/>
              <a:t>/</a:t>
            </a:r>
            <a:r>
              <a:rPr lang="en-US" sz="3600" dirty="0" err="1" smtClean="0"/>
              <a:t>config.php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5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</a:t>
            </a:r>
            <a:r>
              <a:rPr lang="en-US" sz="2400" dirty="0" err="1" smtClean="0">
                <a:latin typeface="Consolas" panose="020B0609020204030204" pitchFamily="49" charset="0"/>
              </a:rPr>
              <a:t>config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'../</a:t>
            </a:r>
            <a:r>
              <a:rPr lang="en-US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config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config.php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var_dump</a:t>
            </a:r>
            <a:r>
              <a:rPr lang="en-US" sz="2400" dirty="0" smtClean="0">
                <a:latin typeface="Consolas" panose="020B0609020204030204" pitchFamily="49" charset="0"/>
              </a:rPr>
              <a:t>($</a:t>
            </a:r>
            <a:r>
              <a:rPr lang="en-US" sz="2400" dirty="0" err="1" smtClean="0">
                <a:latin typeface="Consolas" panose="020B0609020204030204" pitchFamily="49" charset="0"/>
              </a:rPr>
              <a:t>config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2-2: public/</a:t>
            </a:r>
            <a:r>
              <a:rPr lang="en-US" sz="3600" dirty="0" err="1" smtClean="0"/>
              <a:t>index.php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5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  <p:pic>
        <p:nvPicPr>
          <p:cNvPr id="3" name="Picture 2" descr="shutterstock_161199599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33" y="448242"/>
            <a:ext cx="2841178" cy="36529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0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Application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 HTML output – our View</a:t>
            </a:r>
          </a:p>
          <a:p>
            <a:r>
              <a:rPr lang="en-US" dirty="0" smtClean="0"/>
              <a:t>Logic to act on – our Controller</a:t>
            </a:r>
          </a:p>
          <a:p>
            <a:r>
              <a:rPr lang="en-US" dirty="0" smtClean="0"/>
              <a:t>Data rules and reading/writing – our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Already Know?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Primitive Data Types</a:t>
            </a:r>
          </a:p>
          <a:p>
            <a:r>
              <a:rPr lang="en-US" dirty="0" smtClean="0"/>
              <a:t>Arrays</a:t>
            </a:r>
          </a:p>
          <a:p>
            <a:r>
              <a:rPr lang="en-US" dirty="0" smtClean="0"/>
              <a:t>Variables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Control Structures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How to Run PHP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r>
              <a:rPr lang="en-US" dirty="0" smtClean="0">
                <a:latin typeface="Consolas"/>
                <a:cs typeface="Consolas"/>
              </a:rPr>
              <a:t>/Foo/Model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r>
              <a:rPr lang="en-US" dirty="0" smtClean="0">
                <a:latin typeface="Consolas"/>
                <a:cs typeface="Consolas"/>
              </a:rPr>
              <a:t>/Foo/View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r>
              <a:rPr lang="en-US" dirty="0" smtClean="0">
                <a:latin typeface="Consolas"/>
                <a:cs typeface="Consolas"/>
              </a:rPr>
              <a:t>/Foo/Controller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2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Mainly HTML</a:t>
            </a:r>
          </a:p>
          <a:p>
            <a:r>
              <a:rPr lang="en-US" dirty="0" smtClean="0"/>
              <a:t>Shortcut echo tags</a:t>
            </a:r>
          </a:p>
          <a:p>
            <a:r>
              <a:rPr lang="en-US" dirty="0" smtClean="0"/>
              <a:t>Very little logic </a:t>
            </a:r>
          </a:p>
          <a:p>
            <a:pPr lvl="1"/>
            <a:r>
              <a:rPr lang="en-US" dirty="0" smtClean="0"/>
              <a:t>simple conditionals</a:t>
            </a:r>
          </a:p>
          <a:p>
            <a:pPr lvl="1"/>
            <a:r>
              <a:rPr lang="en-US" dirty="0" smtClean="0"/>
              <a:t>simple loops</a:t>
            </a:r>
          </a:p>
          <a:p>
            <a:r>
              <a:rPr lang="en-US" dirty="0" smtClean="0"/>
              <a:t>May or may not include other templates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7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Holds the data to display.</a:t>
            </a:r>
          </a:p>
          <a:p>
            <a:r>
              <a:rPr lang="en-US" dirty="0" smtClean="0"/>
              <a:t>Generates HTML to return to web browser.</a:t>
            </a:r>
          </a:p>
          <a:p>
            <a:r>
              <a:rPr lang="en-US" dirty="0" smtClean="0"/>
              <a:t>Has “helpers” for common functionality.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1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&lt;!</a:t>
            </a:r>
            <a:r>
              <a:rPr lang="en-US" sz="2400" dirty="0" err="1" smtClean="0">
                <a:latin typeface="Consolas" panose="020B0609020204030204" pitchFamily="49" charset="0"/>
              </a:rPr>
              <a:t>doctype</a:t>
            </a:r>
            <a:r>
              <a:rPr lang="en-US" sz="2400" dirty="0" smtClean="0">
                <a:latin typeface="Consolas" panose="020B0609020204030204" pitchFamily="49" charset="0"/>
              </a:rPr>
              <a:t> html&gt;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&lt;html&gt;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&lt;head&gt;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&lt;title&gt;</a:t>
            </a:r>
            <a:r>
              <a:rPr lang="en-US" sz="2400" dirty="0" smtClean="0">
                <a:solidFill>
                  <a:schemeClr val="accent4"/>
                </a:solidFill>
                <a:latin typeface="Consolas" panose="020B0609020204030204" pitchFamily="49" charset="0"/>
              </a:rPr>
              <a:t>&lt;?=</a:t>
            </a:r>
            <a:r>
              <a:rPr lang="en-US" sz="2400" dirty="0" smtClean="0">
                <a:latin typeface="Consolas" panose="020B0609020204030204" pitchFamily="49" charset="0"/>
              </a:rPr>
              <a:t> $this-&gt;title </a:t>
            </a:r>
            <a:r>
              <a:rPr lang="en-US" sz="2400" dirty="0" smtClean="0">
                <a:solidFill>
                  <a:srgbClr val="8064A2"/>
                </a:solidFill>
                <a:latin typeface="Consolas" panose="020B0609020204030204" pitchFamily="49" charset="0"/>
              </a:rPr>
              <a:t>?&gt;</a:t>
            </a:r>
            <a:r>
              <a:rPr lang="en-US" sz="2400" dirty="0" smtClean="0">
                <a:latin typeface="Consolas" panose="020B0609020204030204" pitchFamily="49" charset="0"/>
              </a:rPr>
              <a:t>&lt;/title&gt;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&lt;/head&gt;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&lt;body&gt;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&lt;div&gt;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    </a:t>
            </a:r>
            <a:r>
              <a:rPr lang="en-US" sz="2400" dirty="0" smtClean="0">
                <a:solidFill>
                  <a:srgbClr val="8064A2"/>
                </a:solidFill>
                <a:latin typeface="Consolas" panose="020B0609020204030204" pitchFamily="49" charset="0"/>
              </a:rPr>
              <a:t>&lt;?=</a:t>
            </a:r>
            <a:r>
              <a:rPr lang="en-US" sz="2400" dirty="0" smtClean="0">
                <a:latin typeface="Consolas" panose="020B0609020204030204" pitchFamily="49" charset="0"/>
              </a:rPr>
              <a:t> $this-&gt;message </a:t>
            </a:r>
            <a:r>
              <a:rPr lang="en-US" sz="2400" dirty="0" smtClean="0">
                <a:solidFill>
                  <a:srgbClr val="8064A2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&lt;/div&gt;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&lt;/body&gt;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&lt;/html&gt;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3-1: </a:t>
            </a:r>
            <a:r>
              <a:rPr lang="en-US" sz="3600" dirty="0" err="1" smtClean="0"/>
              <a:t>src</a:t>
            </a:r>
            <a:r>
              <a:rPr lang="en-US" sz="3600" dirty="0" smtClean="0"/>
              <a:t>/View/</a:t>
            </a:r>
            <a:r>
              <a:rPr lang="en-US" sz="3600" dirty="0" err="1" smtClean="0"/>
              <a:t>template.html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2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064A2"/>
                </a:solidFill>
                <a:latin typeface="Consolas" panose="020B0609020204030204" pitchFamily="49" charset="0"/>
              </a:rPr>
              <a:t>&lt;?</a:t>
            </a:r>
            <a:r>
              <a:rPr lang="en-US" sz="2400" dirty="0" err="1" smtClean="0">
                <a:solidFill>
                  <a:srgbClr val="8064A2"/>
                </a:solidFill>
                <a:latin typeface="Consolas" panose="020B0609020204030204" pitchFamily="49" charset="0"/>
              </a:rPr>
              <a:t>php</a:t>
            </a:r>
            <a:endParaRPr lang="en-US" sz="2400" dirty="0" smtClean="0">
              <a:solidFill>
                <a:srgbClr val="8064A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namespace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</a:t>
            </a:r>
            <a:r>
              <a:rPr lang="en-US" sz="2400" dirty="0" err="1" smtClean="0">
                <a:latin typeface="Consolas" panose="020B0609020204030204" pitchFamily="49" charset="0"/>
              </a:rPr>
              <a:t>FooProject</a:t>
            </a:r>
            <a:r>
              <a:rPr lang="en-US" sz="2400" dirty="0" smtClean="0">
                <a:latin typeface="Consolas" panose="020B0609020204030204" pitchFamily="49" charset="0"/>
              </a:rPr>
              <a:t>\View;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 smtClean="0">
                <a:latin typeface="Consolas" panose="020B0609020204030204" pitchFamily="49" charset="0"/>
              </a:rPr>
              <a:t> Template 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public function</a:t>
            </a:r>
            <a:r>
              <a:rPr lang="en-US" sz="2400" dirty="0" smtClean="0">
                <a:latin typeface="Consolas" panose="020B0609020204030204" pitchFamily="49" charset="0"/>
              </a:rPr>
              <a:t> render($</a:t>
            </a:r>
            <a:r>
              <a:rPr lang="en-US" sz="2400" dirty="0" err="1" smtClean="0">
                <a:latin typeface="Consolas" panose="020B0609020204030204" pitchFamily="49" charset="0"/>
              </a:rPr>
              <a:t>tpl</a:t>
            </a:r>
            <a:r>
              <a:rPr lang="en-US" sz="2400" dirty="0" smtClean="0">
                <a:latin typeface="Consolas" panose="020B0609020204030204" pitchFamily="49" charset="0"/>
              </a:rPr>
              <a:t>, $data = [])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	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</a:t>
            </a:r>
            <a:r>
              <a:rPr lang="en-US" sz="2400" dirty="0" err="1" smtClean="0">
                <a:solidFill>
                  <a:srgbClr val="4F81BD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 smtClean="0">
                <a:latin typeface="Consolas" panose="020B0609020204030204" pitchFamily="49" charset="0"/>
              </a:rPr>
              <a:t> ($data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 smtClean="0">
                <a:latin typeface="Consolas" panose="020B0609020204030204" pitchFamily="49" charset="0"/>
              </a:rPr>
              <a:t> $key =&gt; $value)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    $this-&gt;{$key} = $value;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require</a:t>
            </a:r>
            <a:r>
              <a:rPr lang="en-US" sz="2400" dirty="0" smtClean="0">
                <a:latin typeface="Consolas" panose="020B0609020204030204" pitchFamily="49" charset="0"/>
              </a:rPr>
              <a:t> __DIR__ .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'/'</a:t>
            </a:r>
            <a:r>
              <a:rPr lang="en-US" sz="2400" dirty="0" smtClean="0">
                <a:latin typeface="Consolas" panose="020B0609020204030204" pitchFamily="49" charset="0"/>
              </a:rPr>
              <a:t> . $</a:t>
            </a:r>
            <a:r>
              <a:rPr lang="en-US" sz="2400" dirty="0" err="1" smtClean="0">
                <a:latin typeface="Consolas" panose="020B0609020204030204" pitchFamily="49" charset="0"/>
              </a:rPr>
              <a:t>tpl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3-2: </a:t>
            </a:r>
            <a:r>
              <a:rPr lang="en-US" sz="3600" dirty="0" err="1" smtClean="0"/>
              <a:t>src</a:t>
            </a:r>
            <a:r>
              <a:rPr lang="en-US" sz="3600" dirty="0" smtClean="0"/>
              <a:t>/View/</a:t>
            </a:r>
            <a:r>
              <a:rPr lang="en-US" sz="3600" dirty="0" err="1" smtClean="0"/>
              <a:t>Template.php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064A2"/>
                </a:solidFill>
                <a:latin typeface="Consolas" panose="020B0609020204030204" pitchFamily="49" charset="0"/>
              </a:rPr>
              <a:t>&lt;?</a:t>
            </a:r>
            <a:r>
              <a:rPr lang="en-US" sz="2400" dirty="0" err="1" smtClean="0">
                <a:solidFill>
                  <a:srgbClr val="8064A2"/>
                </a:solidFill>
                <a:latin typeface="Consolas" panose="020B0609020204030204" pitchFamily="49" charset="0"/>
              </a:rPr>
              <a:t>php</a:t>
            </a:r>
            <a:endParaRPr lang="en-US" sz="2400" dirty="0" smtClean="0">
              <a:solidFill>
                <a:srgbClr val="8064A2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</a:t>
            </a:r>
            <a:r>
              <a:rPr lang="en-US" sz="2400" dirty="0" err="1" smtClean="0">
                <a:latin typeface="Consolas" panose="020B0609020204030204" pitchFamily="49" charset="0"/>
              </a:rPr>
              <a:t>FooProject</a:t>
            </a:r>
            <a:r>
              <a:rPr lang="en-US" sz="2400" dirty="0" smtClean="0">
                <a:latin typeface="Consolas" panose="020B0609020204030204" pitchFamily="49" charset="0"/>
              </a:rPr>
              <a:t>\View\Template;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</a:t>
            </a:r>
            <a:r>
              <a:rPr lang="en-US" sz="2400" dirty="0" err="1" smtClean="0">
                <a:latin typeface="Consolas" panose="020B0609020204030204" pitchFamily="49" charset="0"/>
              </a:rPr>
              <a:t>vars</a:t>
            </a:r>
            <a:r>
              <a:rPr lang="en-US" sz="2400" dirty="0" smtClean="0">
                <a:latin typeface="Consolas" panose="020B0609020204030204" pitchFamily="49" charset="0"/>
              </a:rPr>
              <a:t> = [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'title'</a:t>
            </a:r>
            <a:r>
              <a:rPr lang="en-US" sz="2400" dirty="0" smtClean="0">
                <a:latin typeface="Consolas" panose="020B0609020204030204" pitchFamily="49" charset="0"/>
              </a:rPr>
              <a:t> =&gt; 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'Hello and Welcome'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'message'</a:t>
            </a:r>
            <a:r>
              <a:rPr lang="en-US" sz="2400" dirty="0" smtClean="0">
                <a:latin typeface="Consolas" panose="020B0609020204030204" pitchFamily="49" charset="0"/>
              </a:rPr>
              <a:t> =&gt; 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'This is my </a:t>
            </a:r>
            <a:r>
              <a:rPr lang="en-US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templated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 app'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];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$template = 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Template();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$template-&gt;render(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template.html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</a:rPr>
              <a:t>, $</a:t>
            </a:r>
            <a:r>
              <a:rPr lang="en-US" sz="2400" dirty="0" err="1" smtClean="0">
                <a:latin typeface="Consolas" panose="020B0609020204030204" pitchFamily="49" charset="0"/>
              </a:rPr>
              <a:t>vars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3-3: Using Templates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3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Escaping Output</a:t>
            </a:r>
          </a:p>
          <a:p>
            <a:r>
              <a:rPr lang="en-US" dirty="0" smtClean="0"/>
              <a:t>“Base” templates</a:t>
            </a:r>
          </a:p>
          <a:p>
            <a:r>
              <a:rPr lang="en-US" dirty="0" smtClean="0"/>
              <a:t>Set our template file location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and Composer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</a:p>
        </p:txBody>
      </p:sp>
      <p:pic>
        <p:nvPicPr>
          <p:cNvPr id="4" name="Picture 3" descr="logo-composer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42" y="717253"/>
            <a:ext cx="2648071" cy="325073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Library</a:t>
            </a:r>
            <a:r>
              <a:rPr lang="en-US" dirty="0" smtClean="0"/>
              <a:t> – a collection of code, data, configuration, documentation, etc. that can be reused in multiple projects.</a:t>
            </a:r>
          </a:p>
          <a:p>
            <a:r>
              <a:rPr lang="en-US" b="1" dirty="0" smtClean="0"/>
              <a:t>Dependency</a:t>
            </a:r>
            <a:r>
              <a:rPr lang="en-US" dirty="0" smtClean="0"/>
              <a:t> – something that is required for your project to work correctly.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PHP versions</a:t>
            </a:r>
          </a:p>
          <a:p>
            <a:pPr lvl="1"/>
            <a:r>
              <a:rPr lang="en-US" dirty="0" smtClean="0"/>
              <a:t>PHP extensions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declare your project’s dependencies.</a:t>
            </a:r>
          </a:p>
          <a:p>
            <a:r>
              <a:rPr lang="en-US" dirty="0" smtClean="0"/>
              <a:t>Composer determines what versions to install.</a:t>
            </a:r>
          </a:p>
          <a:p>
            <a:pPr lvl="1"/>
            <a:r>
              <a:rPr lang="en-US" dirty="0" smtClean="0"/>
              <a:t>Reads </a:t>
            </a:r>
            <a:r>
              <a:rPr lang="en-US" dirty="0" err="1" smtClean="0">
                <a:latin typeface="Consolas"/>
                <a:cs typeface="Consolas"/>
              </a:rPr>
              <a:t>composer.json</a:t>
            </a:r>
            <a:r>
              <a:rPr lang="en-US" dirty="0" smtClean="0"/>
              <a:t> to find direct dependencies.</a:t>
            </a:r>
          </a:p>
          <a:p>
            <a:pPr lvl="1"/>
            <a:r>
              <a:rPr lang="en-US" dirty="0" smtClean="0"/>
              <a:t>Reads </a:t>
            </a:r>
            <a:r>
              <a:rPr lang="en-US" dirty="0" err="1" smtClean="0"/>
              <a:t>composer.json</a:t>
            </a:r>
            <a:r>
              <a:rPr lang="en-US" dirty="0" smtClean="0"/>
              <a:t> of libraries to find </a:t>
            </a:r>
            <a:r>
              <a:rPr lang="en-US" b="1" i="1" dirty="0" smtClean="0"/>
              <a:t>THEIR</a:t>
            </a:r>
            <a:r>
              <a:rPr lang="en-US" dirty="0" smtClean="0"/>
              <a:t> dependencies.</a:t>
            </a:r>
          </a:p>
          <a:p>
            <a:pPr lvl="1"/>
            <a:r>
              <a:rPr lang="en-US" dirty="0" smtClean="0"/>
              <a:t>Repeat until complete (or failure).</a:t>
            </a:r>
          </a:p>
          <a:p>
            <a:r>
              <a:rPr lang="en-US" dirty="0" smtClean="0"/>
              <a:t>Installs into your project’s </a:t>
            </a:r>
            <a:r>
              <a:rPr lang="en-US" dirty="0" smtClean="0">
                <a:latin typeface="Consolas"/>
                <a:cs typeface="Consolas"/>
              </a:rPr>
              <a:t>vendor</a:t>
            </a:r>
            <a:r>
              <a:rPr lang="en-US" dirty="0" smtClean="0"/>
              <a:t> directory.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0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5" name="Picture 4" descr="oop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52" y="714837"/>
            <a:ext cx="4428689" cy="294507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"require":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"</a:t>
            </a:r>
            <a:r>
              <a:rPr lang="en-US" sz="2400" dirty="0" err="1" smtClean="0">
                <a:latin typeface="Consolas" panose="020B0609020204030204" pitchFamily="49" charset="0"/>
              </a:rPr>
              <a:t>php</a:t>
            </a:r>
            <a:r>
              <a:rPr lang="en-US" sz="2400" dirty="0" smtClean="0">
                <a:latin typeface="Consolas" panose="020B0609020204030204" pitchFamily="49" charset="0"/>
              </a:rPr>
              <a:t>": "&gt;=5.6.0, &lt;7.0",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    </a:t>
            </a:r>
            <a:r>
              <a:rPr lang="tr-TR" sz="2400" dirty="0" smtClean="0">
                <a:latin typeface="Consolas" panose="020B0609020204030204" pitchFamily="49" charset="0"/>
              </a:rPr>
              <a:t>"</a:t>
            </a:r>
            <a:r>
              <a:rPr lang="tr-TR" sz="2400" dirty="0" err="1" smtClean="0">
                <a:latin typeface="Consolas" panose="020B0609020204030204" pitchFamily="49" charset="0"/>
              </a:rPr>
              <a:t>ext-xdebug</a:t>
            </a:r>
            <a:r>
              <a:rPr lang="tr-TR" sz="2400" dirty="0" smtClean="0">
                <a:latin typeface="Consolas" panose="020B0609020204030204" pitchFamily="49" charset="0"/>
              </a:rPr>
              <a:t>": "*"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"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/other": "1.0.*"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4-1: </a:t>
            </a:r>
            <a:r>
              <a:rPr lang="en-US" sz="3600" dirty="0" err="1" smtClean="0"/>
              <a:t>composer.json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95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Layout with Composer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 </a:t>
            </a:r>
            <a:r>
              <a:rPr lang="en-US" dirty="0" smtClean="0">
                <a:cs typeface="Consolas"/>
              </a:rPr>
              <a:t>(contains </a:t>
            </a:r>
            <a:r>
              <a:rPr lang="en-US" dirty="0" err="1" smtClean="0">
                <a:cs typeface="Consolas"/>
              </a:rPr>
              <a:t>composer.json</a:t>
            </a:r>
            <a:r>
              <a:rPr lang="en-US" dirty="0" smtClean="0"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/foo-project/data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</a:t>
            </a:r>
            <a:r>
              <a:rPr lang="en-US" dirty="0" err="1" smtClean="0">
                <a:latin typeface="Consolas"/>
                <a:cs typeface="Consolas"/>
              </a:rPr>
              <a:t>config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/foo-project/public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/foo-project/vendor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/foo-project/vendor/</a:t>
            </a:r>
            <a:r>
              <a:rPr lang="en-US" dirty="0" err="1" smtClean="0">
                <a:latin typeface="Consolas"/>
                <a:cs typeface="Consolas"/>
              </a:rPr>
              <a:t>pschwisow</a:t>
            </a:r>
            <a:r>
              <a:rPr lang="en-US" dirty="0" smtClean="0">
                <a:latin typeface="Consolas"/>
                <a:cs typeface="Consolas"/>
              </a:rPr>
              <a:t>/other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2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actually use these classes?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8793"/>
            <a:ext cx="8229600" cy="3927370"/>
          </a:xfrm>
        </p:spPr>
        <p:txBody>
          <a:bodyPr/>
          <a:lstStyle/>
          <a:p>
            <a:pPr marL="457200" indent="-457200">
              <a:buNone/>
            </a:pPr>
            <a:r>
              <a:rPr lang="en-US" dirty="0" err="1" smtClean="0">
                <a:solidFill>
                  <a:srgbClr val="4F81BD"/>
                </a:solidFill>
                <a:latin typeface="Consolas"/>
                <a:cs typeface="Consolas"/>
              </a:rPr>
              <a:t>require_once</a:t>
            </a:r>
            <a:r>
              <a:rPr lang="en-US" dirty="0" smtClean="0">
                <a:latin typeface="Consolas"/>
                <a:cs typeface="Consolas"/>
              </a:rPr>
              <a:t> '../../../vendor/</a:t>
            </a:r>
            <a:r>
              <a:rPr lang="en-US" dirty="0" err="1" smtClean="0">
                <a:latin typeface="Consolas"/>
                <a:cs typeface="Consolas"/>
              </a:rPr>
              <a:t>pschwisow</a:t>
            </a:r>
            <a:r>
              <a:rPr lang="en-US" dirty="0" smtClean="0">
                <a:latin typeface="Consolas"/>
                <a:cs typeface="Consolas"/>
              </a:rPr>
              <a:t>/other/</a:t>
            </a:r>
            <a:r>
              <a:rPr lang="en-US" dirty="0" err="1" smtClean="0">
                <a:latin typeface="Consolas"/>
                <a:cs typeface="Consolas"/>
              </a:rPr>
              <a:t>SomeClass.php</a:t>
            </a:r>
            <a:r>
              <a:rPr lang="en-US" dirty="0" smtClean="0">
                <a:latin typeface="Consolas"/>
                <a:cs typeface="Consolas"/>
              </a:rPr>
              <a:t>’;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&quot;No&quot; Symbol 3"/>
          <p:cNvSpPr/>
          <p:nvPr/>
        </p:nvSpPr>
        <p:spPr>
          <a:xfrm>
            <a:off x="2986756" y="1492441"/>
            <a:ext cx="2575195" cy="2575195"/>
          </a:xfrm>
          <a:prstGeom prst="noSmoking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4067636"/>
            <a:ext cx="8229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MAGIC!!!</a:t>
            </a:r>
            <a:endParaRPr lang="en-US" sz="96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6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1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Autoloading</a:t>
            </a:r>
            <a:r>
              <a:rPr lang="en-US" dirty="0" smtClean="0"/>
              <a:t>: Not Really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When the PHP interpreter reaches a </a:t>
            </a:r>
            <a:r>
              <a:rPr lang="en-US" dirty="0" err="1" smtClean="0"/>
              <a:t>classname</a:t>
            </a:r>
            <a:r>
              <a:rPr lang="en-US" dirty="0" smtClean="0"/>
              <a:t> it does not know, the autoloader is triggered to attempt to load it.</a:t>
            </a:r>
          </a:p>
          <a:p>
            <a:r>
              <a:rPr lang="en-US" dirty="0" err="1" smtClean="0"/>
              <a:t>Autoloading</a:t>
            </a:r>
            <a:r>
              <a:rPr lang="en-US" dirty="0" smtClean="0"/>
              <a:t> Strategies:</a:t>
            </a:r>
          </a:p>
          <a:p>
            <a:pPr lvl="1"/>
            <a:r>
              <a:rPr lang="en-US" dirty="0" smtClean="0"/>
              <a:t>PSR-4 (recommended)</a:t>
            </a:r>
          </a:p>
          <a:p>
            <a:pPr lvl="1"/>
            <a:r>
              <a:rPr lang="en-US" dirty="0" smtClean="0"/>
              <a:t>PSR-0</a:t>
            </a:r>
          </a:p>
          <a:p>
            <a:pPr lvl="1"/>
            <a:r>
              <a:rPr lang="en-US" dirty="0" err="1" smtClean="0"/>
              <a:t>Classmap</a:t>
            </a:r>
            <a:endParaRPr lang="en-US" dirty="0" smtClean="0"/>
          </a:p>
          <a:p>
            <a:pPr lvl="1"/>
            <a:r>
              <a:rPr lang="en-US" dirty="0" smtClean="0"/>
              <a:t>File</a:t>
            </a:r>
          </a:p>
          <a:p>
            <a:r>
              <a:rPr lang="en-US" dirty="0" smtClean="0"/>
              <a:t>Composer automatically generates an autoloader based on your </a:t>
            </a:r>
            <a:r>
              <a:rPr lang="en-US" dirty="0" err="1" smtClean="0">
                <a:latin typeface="Consolas"/>
                <a:cs typeface="Consolas"/>
              </a:rPr>
              <a:t>composer.json</a:t>
            </a:r>
            <a:r>
              <a:rPr lang="en-US" dirty="0" smtClean="0"/>
              <a:t> and those in your dependencies.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9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"require":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"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/other": "1.0.*"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}</a:t>
            </a:r>
            <a:r>
              <a:rPr lang="de-DE" sz="24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"</a:t>
            </a:r>
            <a:r>
              <a:rPr lang="de-DE" sz="2400" dirty="0" err="1" smtClean="0">
                <a:latin typeface="Consolas" panose="020B0609020204030204" pitchFamily="49" charset="0"/>
              </a:rPr>
              <a:t>autoload</a:t>
            </a:r>
            <a:r>
              <a:rPr lang="de-DE" sz="2400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    "psr-4": {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        "</a:t>
            </a:r>
            <a:r>
              <a:rPr lang="de-DE" sz="2400" dirty="0" err="1" smtClean="0">
                <a:latin typeface="Consolas" panose="020B0609020204030204" pitchFamily="49" charset="0"/>
              </a:rPr>
              <a:t>PSchwisow</a:t>
            </a:r>
            <a:r>
              <a:rPr lang="de-DE" sz="2400" dirty="0" smtClean="0">
                <a:latin typeface="Consolas" panose="020B0609020204030204" pitchFamily="49" charset="0"/>
              </a:rPr>
              <a:t>\\</a:t>
            </a:r>
            <a:r>
              <a:rPr lang="de-DE" sz="2400" dirty="0" err="1" smtClean="0">
                <a:latin typeface="Consolas" panose="020B0609020204030204" pitchFamily="49" charset="0"/>
              </a:rPr>
              <a:t>FooProject</a:t>
            </a:r>
            <a:r>
              <a:rPr lang="de-DE" sz="2400" dirty="0" smtClean="0">
                <a:latin typeface="Consolas" panose="020B0609020204030204" pitchFamily="49" charset="0"/>
              </a:rPr>
              <a:t>\\": "</a:t>
            </a:r>
            <a:r>
              <a:rPr lang="de-DE" sz="2400" dirty="0" err="1" smtClean="0">
                <a:latin typeface="Consolas" panose="020B0609020204030204" pitchFamily="49" charset="0"/>
              </a:rPr>
              <a:t>src</a:t>
            </a:r>
            <a:r>
              <a:rPr lang="de-DE" sz="2400" dirty="0" smtClean="0">
                <a:latin typeface="Consolas" panose="020B0609020204030204" pitchFamily="49" charset="0"/>
              </a:rPr>
              <a:t>/"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    }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}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4-2: </a:t>
            </a:r>
            <a:r>
              <a:rPr lang="en-US" sz="3600" dirty="0" err="1" smtClean="0"/>
              <a:t>composer.json</a:t>
            </a:r>
            <a:r>
              <a:rPr lang="en-US" sz="3600" dirty="0" smtClean="0"/>
              <a:t> with autoloader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require</a:t>
            </a:r>
            <a:r>
              <a:rPr lang="en-US" sz="2400" dirty="0" smtClean="0">
                <a:latin typeface="Consolas" panose="020B0609020204030204" pitchFamily="49" charset="0"/>
              </a:rPr>
              <a:t> __DIR__ .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'../vendor/</a:t>
            </a:r>
            <a:r>
              <a:rPr lang="en-US" sz="2400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autoload.php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</a:t>
            </a:r>
            <a:r>
              <a:rPr lang="en-US" sz="2400" dirty="0" err="1" smtClean="0">
                <a:latin typeface="Consolas" panose="020B0609020204030204" pitchFamily="49" charset="0"/>
              </a:rPr>
              <a:t>config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config.php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$app = 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\</a:t>
            </a:r>
            <a:r>
              <a:rPr lang="en-US" sz="2400" dirty="0" err="1" smtClean="0">
                <a:latin typeface="Consolas" panose="020B0609020204030204" pitchFamily="49" charset="0"/>
              </a:rPr>
              <a:t>FooProject</a:t>
            </a:r>
            <a:r>
              <a:rPr lang="en-US" sz="2400" dirty="0" smtClean="0">
                <a:latin typeface="Consolas" panose="020B0609020204030204" pitchFamily="49" charset="0"/>
              </a:rPr>
              <a:t>\App($</a:t>
            </a:r>
            <a:r>
              <a:rPr lang="en-US" sz="2400" dirty="0" err="1" smtClean="0">
                <a:latin typeface="Consolas" panose="020B0609020204030204" pitchFamily="49" charset="0"/>
              </a:rPr>
              <a:t>config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$app-&gt;run();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4-3: public/</a:t>
            </a:r>
            <a:r>
              <a:rPr lang="en-US" sz="3600" dirty="0" err="1" smtClean="0"/>
              <a:t>index.php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8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php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composer.phar</a:t>
            </a:r>
            <a:r>
              <a:rPr lang="en-US" dirty="0" smtClean="0">
                <a:latin typeface="Consolas"/>
                <a:cs typeface="Consolas"/>
              </a:rPr>
              <a:t> install</a:t>
            </a:r>
          </a:p>
          <a:p>
            <a:pPr lvl="1"/>
            <a:r>
              <a:rPr lang="en-US" dirty="0" smtClean="0"/>
              <a:t>Installs dependencies (from </a:t>
            </a:r>
            <a:r>
              <a:rPr lang="en-US" dirty="0" err="1" smtClean="0">
                <a:latin typeface="Consolas"/>
                <a:cs typeface="Consolas"/>
              </a:rPr>
              <a:t>composer.lock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Creates </a:t>
            </a:r>
            <a:r>
              <a:rPr lang="en-US" dirty="0" err="1" smtClean="0">
                <a:latin typeface="Consolas"/>
                <a:cs typeface="Consolas"/>
              </a:rPr>
              <a:t>composer.lock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Creates autoloader files.</a:t>
            </a:r>
          </a:p>
          <a:p>
            <a:r>
              <a:rPr lang="en-US" dirty="0" err="1" smtClean="0">
                <a:latin typeface="Consolas"/>
                <a:cs typeface="Consolas"/>
              </a:rPr>
              <a:t>php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composer.phar</a:t>
            </a:r>
            <a:r>
              <a:rPr lang="en-US" dirty="0" smtClean="0">
                <a:latin typeface="Consolas"/>
                <a:cs typeface="Consolas"/>
              </a:rPr>
              <a:t> update</a:t>
            </a:r>
          </a:p>
          <a:p>
            <a:pPr lvl="1"/>
            <a:r>
              <a:rPr lang="en-US" dirty="0" smtClean="0"/>
              <a:t>Installs latest versions of all dependencies.</a:t>
            </a:r>
          </a:p>
          <a:p>
            <a:pPr lvl="1"/>
            <a:r>
              <a:rPr lang="en-US" dirty="0" smtClean="0"/>
              <a:t>Updates </a:t>
            </a:r>
            <a:r>
              <a:rPr lang="en-US" dirty="0" err="1" smtClean="0">
                <a:latin typeface="Consolas"/>
                <a:cs typeface="Consolas"/>
              </a:rPr>
              <a:t>composer.lock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Creates autoloader files.</a:t>
            </a:r>
          </a:p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https://getcomposer.org/</a:t>
            </a:r>
            <a:r>
              <a:rPr lang="en-US" dirty="0" smtClean="0"/>
              <a:t> for more details.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5</a:t>
            </a:r>
            <a:endParaRPr lang="en-US" dirty="0"/>
          </a:p>
        </p:txBody>
      </p:sp>
      <p:pic>
        <p:nvPicPr>
          <p:cNvPr id="4" name="Picture 3" descr="shutterstock_1287168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79" y="381000"/>
            <a:ext cx="5416435" cy="36109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0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Packagist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Packagist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https://packagist.org/</a:t>
            </a:r>
            <a:r>
              <a:rPr lang="en-US" dirty="0" smtClean="0"/>
              <a:t>) is the main source of public Composer packages.</a:t>
            </a:r>
          </a:p>
          <a:p>
            <a:r>
              <a:rPr lang="en-US" dirty="0" smtClean="0"/>
              <a:t>Composer can use other sources with proper configuration.</a:t>
            </a:r>
          </a:p>
          <a:p>
            <a:r>
              <a:rPr lang="en-US" dirty="0" smtClean="0"/>
              <a:t>Don’t reinvent the wheel! Use what’s available, tested, and supported.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Monolog: Application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Channel</a:t>
            </a:r>
            <a:r>
              <a:rPr lang="en-US" dirty="0" smtClean="0"/>
              <a:t> – The name of a logger instance.</a:t>
            </a:r>
          </a:p>
          <a:p>
            <a:r>
              <a:rPr lang="en-US" b="1" dirty="0" smtClean="0"/>
              <a:t>Handlers</a:t>
            </a:r>
            <a:r>
              <a:rPr lang="en-US" dirty="0" smtClean="0"/>
              <a:t> – Records pass through handlers in a stack. They may be handled (output to log) and / or passed on to the next handler on the stack.</a:t>
            </a:r>
          </a:p>
          <a:p>
            <a:r>
              <a:rPr lang="en-US" b="1" dirty="0" smtClean="0"/>
              <a:t>Log Levels</a:t>
            </a:r>
            <a:r>
              <a:rPr lang="en-US" dirty="0" smtClean="0"/>
              <a:t> – Severity assigned to a record: DEBUG, INFO, NOTICE, WARNING, ERROR, CRITICAL, ALERT, EMERGENCY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0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Object?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Object</a:t>
            </a:r>
            <a:r>
              <a:rPr lang="en-US" dirty="0" smtClean="0"/>
              <a:t> – A collection of properties and methods.</a:t>
            </a:r>
          </a:p>
          <a:p>
            <a:r>
              <a:rPr lang="en-US" b="1" dirty="0" smtClean="0"/>
              <a:t>Property</a:t>
            </a:r>
            <a:r>
              <a:rPr lang="en-US" dirty="0" smtClean="0"/>
              <a:t> – A variable attached to an object.</a:t>
            </a:r>
          </a:p>
          <a:p>
            <a:r>
              <a:rPr lang="en-US" b="1" dirty="0" smtClean="0"/>
              <a:t>Method</a:t>
            </a:r>
            <a:r>
              <a:rPr lang="en-US" dirty="0" smtClean="0"/>
              <a:t> – A function attached to an object.</a:t>
            </a:r>
          </a:p>
          <a:p>
            <a:r>
              <a:rPr lang="en-US" b="1" dirty="0" smtClean="0"/>
              <a:t>Class</a:t>
            </a:r>
            <a:r>
              <a:rPr lang="en-US" dirty="0" smtClean="0"/>
              <a:t> – A blueprint used to create new objects.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8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 smtClean="0">
                <a:latin typeface="Consolas" panose="020B0609020204030204" pitchFamily="49" charset="0"/>
              </a:rPr>
              <a:t> Monolog\Logger;</a:t>
            </a:r>
          </a:p>
          <a:p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 smtClean="0">
                <a:latin typeface="Consolas" panose="020B0609020204030204" pitchFamily="49" charset="0"/>
              </a:rPr>
              <a:t> Monolog\Handler\</a:t>
            </a:r>
            <a:r>
              <a:rPr lang="en-US" sz="2400" dirty="0" err="1" smtClean="0">
                <a:latin typeface="Consolas" panose="020B0609020204030204" pitchFamily="49" charset="0"/>
              </a:rPr>
              <a:t>SlackHandler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use</a:t>
            </a:r>
            <a:r>
              <a:rPr lang="en-US" sz="2400" dirty="0" smtClean="0">
                <a:latin typeface="Consolas" panose="020B0609020204030204" pitchFamily="49" charset="0"/>
              </a:rPr>
              <a:t> Monolog\Handler\</a:t>
            </a:r>
            <a:r>
              <a:rPr lang="en-US" sz="2400" dirty="0" err="1" smtClean="0">
                <a:latin typeface="Consolas" panose="020B0609020204030204" pitchFamily="49" charset="0"/>
              </a:rPr>
              <a:t>StreamHandler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$logger = 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Logger(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my_logger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$logger-&gt;</a:t>
            </a:r>
            <a:r>
              <a:rPr lang="en-US" sz="2400" dirty="0" err="1" smtClean="0">
                <a:latin typeface="Consolas" panose="020B0609020204030204" pitchFamily="49" charset="0"/>
              </a:rPr>
              <a:t>pushHandler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StreamHandler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__DIR__.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'/</a:t>
            </a:r>
            <a:r>
              <a:rPr lang="en-US" sz="2400" dirty="0" err="1" smtClean="0">
                <a:solidFill>
                  <a:srgbClr val="C0504D"/>
                </a:solidFill>
                <a:latin typeface="Consolas" panose="020B0609020204030204" pitchFamily="49" charset="0"/>
              </a:rPr>
              <a:t>my_app.log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</a:rPr>
              <a:t>, Logger::DEBUG));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$logger-&gt;</a:t>
            </a:r>
            <a:r>
              <a:rPr lang="en-US" sz="2400" dirty="0" err="1" smtClean="0">
                <a:latin typeface="Consolas" panose="020B0609020204030204" pitchFamily="49" charset="0"/>
              </a:rPr>
              <a:t>pushHandler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SlackHandler</a:t>
            </a:r>
            <a:r>
              <a:rPr lang="en-US" sz="2400" dirty="0" smtClean="0">
                <a:latin typeface="Consolas" panose="020B0609020204030204" pitchFamily="49" charset="0"/>
              </a:rPr>
              <a:t>(…,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Logger::CRITICAL));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$logger-&gt;debug(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'Log only in </a:t>
            </a:r>
            <a:r>
              <a:rPr lang="en-US" sz="2400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my_app.log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.'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$logger-&gt;critical(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'Log both places.'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$logger-&gt;warning(</a:t>
            </a:r>
            <a:r>
              <a:rPr lang="en-US" sz="2400" dirty="0" smtClean="0">
                <a:solidFill>
                  <a:srgbClr val="C0504D"/>
                </a:solidFill>
                <a:latin typeface="Consolas" panose="020B0609020204030204" pitchFamily="49" charset="0"/>
              </a:rPr>
              <a:t>'Where will this log?'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5-1: Monolog Example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PHPUnit</a:t>
            </a:r>
            <a:r>
              <a:rPr lang="en-US" dirty="0" smtClean="0"/>
              <a:t>: Testing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tests ensure correct behavior, reduce bugs, and prevent regression.</a:t>
            </a:r>
          </a:p>
          <a:p>
            <a:r>
              <a:rPr lang="en-US" dirty="0" err="1" smtClean="0"/>
              <a:t>PHPUnit</a:t>
            </a:r>
            <a:r>
              <a:rPr lang="en-US" dirty="0" smtClean="0"/>
              <a:t> provides a structure to build and run tests.</a:t>
            </a:r>
          </a:p>
          <a:p>
            <a:r>
              <a:rPr lang="en-US" dirty="0" smtClean="0"/>
              <a:t>Testing is a huge topic. Great starting place: </a:t>
            </a:r>
            <a:r>
              <a:rPr lang="en-US" dirty="0" smtClean="0">
                <a:hlinkClick r:id="rId2"/>
              </a:rPr>
              <a:t>https://grumpy-learning.com/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7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"require":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"</a:t>
            </a:r>
            <a:r>
              <a:rPr lang="en-US" sz="2400" dirty="0" err="1" smtClean="0">
                <a:latin typeface="Consolas" panose="020B0609020204030204" pitchFamily="49" charset="0"/>
              </a:rPr>
              <a:t>pschwisow</a:t>
            </a:r>
            <a:r>
              <a:rPr lang="en-US" sz="2400" dirty="0" smtClean="0">
                <a:latin typeface="Consolas" panose="020B0609020204030204" pitchFamily="49" charset="0"/>
              </a:rPr>
              <a:t>/other": "1.0.*",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    "monolog/monolog": "1.*"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}</a:t>
            </a:r>
            <a:r>
              <a:rPr lang="de-DE" sz="24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"require-</a:t>
            </a:r>
            <a:r>
              <a:rPr lang="en-US" sz="2400" dirty="0" err="1" smtClean="0">
                <a:latin typeface="Consolas" panose="020B0609020204030204" pitchFamily="49" charset="0"/>
              </a:rPr>
              <a:t>dev</a:t>
            </a:r>
            <a:r>
              <a:rPr lang="en-US" sz="2400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  "</a:t>
            </a:r>
            <a:r>
              <a:rPr lang="en-US" sz="2400" dirty="0" err="1" smtClean="0">
                <a:latin typeface="Consolas" panose="020B0609020204030204" pitchFamily="49" charset="0"/>
              </a:rPr>
              <a:t>phpunit</a:t>
            </a:r>
            <a:r>
              <a:rPr lang="en-US" sz="2400" dirty="0" smtClean="0">
                <a:latin typeface="Consolas" panose="020B0609020204030204" pitchFamily="49" charset="0"/>
              </a:rPr>
              <a:t>/</a:t>
            </a:r>
            <a:r>
              <a:rPr lang="en-US" sz="2400" dirty="0" err="1" smtClean="0">
                <a:latin typeface="Consolas" panose="020B0609020204030204" pitchFamily="49" charset="0"/>
              </a:rPr>
              <a:t>phpunit</a:t>
            </a:r>
            <a:r>
              <a:rPr lang="en-US" sz="2400" dirty="0" smtClean="0">
                <a:latin typeface="Consolas" panose="020B0609020204030204" pitchFamily="49" charset="0"/>
              </a:rPr>
              <a:t>": "5.5.*"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}</a:t>
            </a:r>
            <a:r>
              <a:rPr lang="de-DE" sz="24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"</a:t>
            </a:r>
            <a:r>
              <a:rPr lang="de-DE" sz="2400" dirty="0" err="1" smtClean="0">
                <a:latin typeface="Consolas" panose="020B0609020204030204" pitchFamily="49" charset="0"/>
              </a:rPr>
              <a:t>autoload</a:t>
            </a:r>
            <a:r>
              <a:rPr lang="de-DE" sz="2400" dirty="0" smtClean="0">
                <a:latin typeface="Consolas" panose="020B0609020204030204" pitchFamily="49" charset="0"/>
              </a:rPr>
              <a:t>": {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    "psr-4": {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        "</a:t>
            </a:r>
            <a:r>
              <a:rPr lang="de-DE" sz="2400" dirty="0" err="1" smtClean="0">
                <a:latin typeface="Consolas" panose="020B0609020204030204" pitchFamily="49" charset="0"/>
              </a:rPr>
              <a:t>PSchwisow</a:t>
            </a:r>
            <a:r>
              <a:rPr lang="de-DE" sz="2400" dirty="0" smtClean="0">
                <a:latin typeface="Consolas" panose="020B0609020204030204" pitchFamily="49" charset="0"/>
              </a:rPr>
              <a:t>\\</a:t>
            </a:r>
            <a:r>
              <a:rPr lang="de-DE" sz="2400" dirty="0" err="1" smtClean="0">
                <a:latin typeface="Consolas" panose="020B0609020204030204" pitchFamily="49" charset="0"/>
              </a:rPr>
              <a:t>FooProject</a:t>
            </a:r>
            <a:r>
              <a:rPr lang="de-DE" sz="2400" dirty="0" smtClean="0">
                <a:latin typeface="Consolas" panose="020B0609020204030204" pitchFamily="49" charset="0"/>
              </a:rPr>
              <a:t>\\": "</a:t>
            </a:r>
            <a:r>
              <a:rPr lang="de-DE" sz="2400" dirty="0" err="1" smtClean="0">
                <a:latin typeface="Consolas" panose="020B0609020204030204" pitchFamily="49" charset="0"/>
              </a:rPr>
              <a:t>src</a:t>
            </a:r>
            <a:r>
              <a:rPr lang="de-DE" sz="2400" dirty="0" smtClean="0">
                <a:latin typeface="Consolas" panose="020B0609020204030204" pitchFamily="49" charset="0"/>
              </a:rPr>
              <a:t>/"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    }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    }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5-2: </a:t>
            </a:r>
            <a:r>
              <a:rPr lang="en-US" sz="3600" dirty="0" err="1" smtClean="0"/>
              <a:t>composer.json</a:t>
            </a:r>
            <a:r>
              <a:rPr lang="en-US" sz="3600" dirty="0" smtClean="0"/>
              <a:t> with more stuff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5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4"/>
            <a:ext cx="844238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$ ./vendor/bin/</a:t>
            </a:r>
            <a:r>
              <a:rPr lang="en-US" sz="2400" dirty="0" err="1" smtClean="0">
                <a:latin typeface="Consolas" panose="020B0609020204030204" pitchFamily="49" charset="0"/>
              </a:rPr>
              <a:t>phpunit</a:t>
            </a:r>
            <a:r>
              <a:rPr lang="en-US" sz="2400" dirty="0" smtClean="0">
                <a:latin typeface="Consolas" panose="020B0609020204030204" pitchFamily="49" charset="0"/>
              </a:rPr>
              <a:t> --bootstrap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vendor/</a:t>
            </a:r>
            <a:r>
              <a:rPr lang="en-US" sz="2400" dirty="0" err="1" smtClean="0">
                <a:latin typeface="Consolas" panose="020B0609020204030204" pitchFamily="49" charset="0"/>
              </a:rPr>
              <a:t>autoload.php</a:t>
            </a:r>
            <a:r>
              <a:rPr lang="en-US" sz="2400" dirty="0" smtClean="0">
                <a:latin typeface="Consolas" panose="020B0609020204030204" pitchFamily="49" charset="0"/>
              </a:rPr>
              <a:t> tests/*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PHPUnit</a:t>
            </a:r>
            <a:r>
              <a:rPr lang="en-US" sz="2400" dirty="0" smtClean="0">
                <a:latin typeface="Consolas" panose="020B0609020204030204" pitchFamily="49" charset="0"/>
              </a:rPr>
              <a:t> 5.5.0 by Sebastian Bergmann and contributors.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....................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Time: 121 </a:t>
            </a:r>
            <a:r>
              <a:rPr lang="en-US" sz="2400" dirty="0" err="1" smtClean="0">
                <a:latin typeface="Consolas" panose="020B0609020204030204" pitchFamily="49" charset="0"/>
              </a:rPr>
              <a:t>ms</a:t>
            </a:r>
            <a:r>
              <a:rPr lang="en-US" sz="2400" dirty="0" smtClean="0">
                <a:latin typeface="Consolas" panose="020B0609020204030204" pitchFamily="49" charset="0"/>
              </a:rPr>
              <a:t>, Memory: 4.50Mb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OK (20 tests, 39 assertions)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5-3: Running </a:t>
            </a:r>
            <a:r>
              <a:rPr lang="en-US" sz="3600" dirty="0" err="1" smtClean="0"/>
              <a:t>PHPUnit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Popular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phpDocumentor</a:t>
            </a:r>
            <a:r>
              <a:rPr lang="en-US" dirty="0" smtClean="0"/>
              <a:t> – Generate documentation from PHP source code / comments.</a:t>
            </a:r>
          </a:p>
          <a:p>
            <a:r>
              <a:rPr lang="en-US" dirty="0" smtClean="0"/>
              <a:t>Guzzle – HTTP client.</a:t>
            </a:r>
          </a:p>
          <a:p>
            <a:r>
              <a:rPr lang="en-US" dirty="0" smtClean="0"/>
              <a:t>Twig – Template engine.</a:t>
            </a:r>
          </a:p>
          <a:p>
            <a:r>
              <a:rPr lang="en-US" dirty="0" err="1" smtClean="0"/>
              <a:t>Symfony</a:t>
            </a:r>
            <a:r>
              <a:rPr lang="en-US" dirty="0" smtClean="0"/>
              <a:t> Console – Helps create command-line interfaces.</a:t>
            </a:r>
          </a:p>
          <a:p>
            <a:r>
              <a:rPr lang="en-US" dirty="0" smtClean="0"/>
              <a:t>Doctrine – Object-relational mapper (ORM), for abstracting database operations.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5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Controls application flow.</a:t>
            </a:r>
          </a:p>
          <a:p>
            <a:r>
              <a:rPr lang="en-US" dirty="0" smtClean="0"/>
              <a:t>Provides structure.</a:t>
            </a:r>
          </a:p>
          <a:p>
            <a:r>
              <a:rPr lang="en-US" dirty="0" smtClean="0"/>
              <a:t>Addresses many common needs for you.</a:t>
            </a:r>
          </a:p>
          <a:p>
            <a:r>
              <a:rPr lang="en-US" dirty="0" smtClean="0"/>
              <a:t>Popular PHP Frameworks:</a:t>
            </a:r>
          </a:p>
          <a:p>
            <a:pPr lvl="1"/>
            <a:r>
              <a:rPr lang="en-US" dirty="0" err="1" smtClean="0"/>
              <a:t>Laravel</a:t>
            </a:r>
            <a:endParaRPr lang="en-US" dirty="0" smtClean="0"/>
          </a:p>
          <a:p>
            <a:pPr lvl="1"/>
            <a:r>
              <a:rPr lang="en-US" dirty="0" err="1" smtClean="0"/>
              <a:t>Symfony</a:t>
            </a:r>
            <a:endParaRPr lang="en-US" dirty="0" smtClean="0"/>
          </a:p>
          <a:p>
            <a:pPr lvl="1"/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pPr lvl="1"/>
            <a:r>
              <a:rPr lang="en-US" dirty="0" smtClean="0"/>
              <a:t>Slim</a:t>
            </a:r>
          </a:p>
          <a:p>
            <a:pPr lvl="1"/>
            <a:r>
              <a:rPr lang="en-US" dirty="0" err="1" smtClean="0"/>
              <a:t>Silex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dirty="0" smtClean="0"/>
              <a:t>Feedback / Contact /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Software Engineer at </a:t>
            </a:r>
            <a:r>
              <a:rPr lang="en-US" dirty="0" smtClean="0">
                <a:hlinkClick r:id="rId3"/>
              </a:rPr>
              <a:t>Shutterstock</a:t>
            </a:r>
            <a:endParaRPr lang="en-US" dirty="0" smtClean="0"/>
          </a:p>
          <a:p>
            <a:r>
              <a:rPr lang="en-US" dirty="0" err="1" smtClean="0"/>
              <a:t>Zend</a:t>
            </a:r>
            <a:r>
              <a:rPr lang="en-US" dirty="0" smtClean="0"/>
              <a:t> Certified Engineer – PHP 5, </a:t>
            </a:r>
            <a:r>
              <a:rPr lang="en-US" dirty="0" err="1" smtClean="0"/>
              <a:t>Zend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Founder / Organizer of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Lake / Kenosha PHP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5"/>
              </a:rPr>
              <a:t>patrick.schwisow@gmail.com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hlinkClick r:id="rId6"/>
              </a:rPr>
              <a:t>@Pschwisow</a:t>
            </a:r>
            <a:endParaRPr lang="en-US" dirty="0" smtClean="0"/>
          </a:p>
          <a:p>
            <a:r>
              <a:rPr lang="en-US" dirty="0" smtClean="0"/>
              <a:t>Slides: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7"/>
              </a:rPr>
              <a:t>github.com/PSchwisow/Miscellaneous/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err="1"/>
              <a:t>Joind.in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8"/>
              </a:rPr>
              <a:t>https://joind.in/e/madisonphp2016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Portions of this presentation adapted from </a:t>
            </a:r>
            <a:r>
              <a:rPr lang="en-US" dirty="0" smtClean="0">
                <a:hlinkClick r:id="rId9"/>
              </a:rPr>
              <a:t>https://github.com/PHPEmbark/curriculum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Constructor</a:t>
            </a:r>
            <a:r>
              <a:rPr lang="en-US" dirty="0" smtClean="0"/>
              <a:t> – A special function that creates a new object.</a:t>
            </a:r>
          </a:p>
          <a:p>
            <a:r>
              <a:rPr lang="en-US" dirty="0" smtClean="0"/>
              <a:t>Objects are created using the new keyword and a constructor.</a:t>
            </a:r>
          </a:p>
          <a:p>
            <a:r>
              <a:rPr lang="en-US" dirty="0" smtClean="0"/>
              <a:t>Objects can be “stored” in variables using =.</a:t>
            </a:r>
          </a:p>
          <a:p>
            <a:r>
              <a:rPr lang="en-US" dirty="0" smtClean="0"/>
              <a:t>The object itself is stored separately, the variable just points to it.</a:t>
            </a:r>
          </a:p>
          <a:p>
            <a:r>
              <a:rPr lang="en-US" dirty="0" smtClean="0"/>
              <a:t>This pointer to the object is called a </a:t>
            </a:r>
            <a:r>
              <a:rPr lang="en-US" b="1" dirty="0" smtClean="0"/>
              <a:t>reference</a:t>
            </a:r>
            <a:r>
              <a:rPr lang="en-US" dirty="0" smtClean="0"/>
              <a:t>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6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3"/>
            <a:ext cx="8442383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 =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stdClass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$object1 = $object;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$object2 =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stdClass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var_dump</a:t>
            </a:r>
            <a:r>
              <a:rPr lang="en-US" sz="2400" dirty="0" smtClean="0">
                <a:latin typeface="Consolas" panose="020B0609020204030204" pitchFamily="49" charset="0"/>
              </a:rPr>
              <a:t>($object);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var_dump</a:t>
            </a:r>
            <a:r>
              <a:rPr lang="en-US" sz="2400" dirty="0" smtClean="0">
                <a:latin typeface="Consolas" panose="020B0609020204030204" pitchFamily="49" charset="0"/>
              </a:rPr>
              <a:t>($object1);</a:t>
            </a:r>
          </a:p>
          <a:p>
            <a:r>
              <a:rPr lang="en-US" sz="2400" dirty="0" err="1" smtClean="0">
                <a:latin typeface="Consolas" panose="020B0609020204030204" pitchFamily="49" charset="0"/>
              </a:rPr>
              <a:t>var_dump</a:t>
            </a:r>
            <a:r>
              <a:rPr lang="en-US" sz="2400" dirty="0" smtClean="0">
                <a:latin typeface="Consolas" panose="020B0609020204030204" pitchFamily="49" charset="0"/>
              </a:rPr>
              <a:t>($object2);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1-1: </a:t>
            </a:r>
            <a:r>
              <a:rPr lang="en-US" sz="3600" dirty="0"/>
              <a:t>Creating objects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7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and Deleting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= does NOT copy objects, it only copies the reference.</a:t>
            </a:r>
          </a:p>
          <a:p>
            <a:r>
              <a:rPr lang="en-US" dirty="0" smtClean="0"/>
              <a:t>Objects can be copied using </a:t>
            </a:r>
            <a:r>
              <a:rPr lang="en-US" dirty="0" smtClean="0">
                <a:solidFill>
                  <a:schemeClr val="accent1"/>
                </a:solidFill>
                <a:latin typeface="Consolas"/>
                <a:cs typeface="Consolas"/>
              </a:rPr>
              <a:t>clone</a:t>
            </a:r>
            <a:r>
              <a:rPr lang="en-US" dirty="0" smtClean="0">
                <a:cs typeface="Consolas"/>
              </a:rPr>
              <a:t>.</a:t>
            </a:r>
            <a:endParaRPr lang="en-US" dirty="0" smtClean="0">
              <a:solidFill>
                <a:schemeClr val="accent1"/>
              </a:solidFill>
              <a:cs typeface="Consolas"/>
            </a:endParaRPr>
          </a:p>
          <a:p>
            <a:r>
              <a:rPr lang="en-US" dirty="0" smtClean="0"/>
              <a:t>Objects are automatically deleted when all references are gone.</a:t>
            </a:r>
          </a:p>
          <a:p>
            <a:r>
              <a:rPr lang="en-US" dirty="0" smtClean="0"/>
              <a:t>Object can be deleted by using </a:t>
            </a:r>
            <a:r>
              <a:rPr lang="en-US" dirty="0" smtClean="0">
                <a:latin typeface="Consolas"/>
                <a:cs typeface="Consolas"/>
              </a:rPr>
              <a:t>unset()</a:t>
            </a:r>
            <a:r>
              <a:rPr lang="en-US" dirty="0" smtClean="0"/>
              <a:t> on all references.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2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3974"/>
            <a:ext cx="701617" cy="6370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618" y="583973"/>
            <a:ext cx="84423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64A2"/>
                </a:solidFill>
                <a:latin typeface="Consolas" panose="020B0609020204030204" pitchFamily="49" charset="0"/>
              </a:rPr>
              <a:t>&lt;?php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$object =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stdClass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$</a:t>
            </a:r>
            <a:r>
              <a:rPr lang="en-US" sz="2400" dirty="0" err="1">
                <a:latin typeface="Consolas" panose="020B0609020204030204" pitchFamily="49" charset="0"/>
              </a:rPr>
              <a:t>objectclone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4F81BD"/>
                </a:solidFill>
                <a:latin typeface="Consolas" panose="020B0609020204030204" pitchFamily="49" charset="0"/>
              </a:rPr>
              <a:t>clone</a:t>
            </a:r>
            <a:r>
              <a:rPr lang="en-US" sz="2400" dirty="0">
                <a:latin typeface="Consolas" panose="020B0609020204030204" pitchFamily="49" charset="0"/>
              </a:rPr>
              <a:t> $object;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var_dump</a:t>
            </a:r>
            <a:r>
              <a:rPr lang="en-US" sz="2400" dirty="0">
                <a:latin typeface="Consolas" panose="020B0609020204030204" pitchFamily="49" charset="0"/>
              </a:rPr>
              <a:t>($object);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var_dump</a:t>
            </a:r>
            <a:r>
              <a:rPr lang="en-US" sz="2400" dirty="0">
                <a:latin typeface="Consolas" panose="020B0609020204030204" pitchFamily="49" charset="0"/>
              </a:rPr>
              <a:t>($</a:t>
            </a:r>
            <a:r>
              <a:rPr lang="en-US" sz="2400" dirty="0" err="1">
                <a:latin typeface="Consolas" panose="020B0609020204030204" pitchFamily="49" charset="0"/>
              </a:rPr>
              <a:t>objectclone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unset($object);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unset($</a:t>
            </a:r>
            <a:r>
              <a:rPr lang="en-US" sz="2400" dirty="0" err="1">
                <a:latin typeface="Consolas" panose="020B0609020204030204" pitchFamily="49" charset="0"/>
              </a:rPr>
              <a:t>objectclone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144000" cy="583973"/>
          </a:xfr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/>
              <a:t>Example </a:t>
            </a:r>
            <a:r>
              <a:rPr lang="en-US" sz="3600" dirty="0" smtClean="0"/>
              <a:t>1-2: </a:t>
            </a:r>
            <a:r>
              <a:rPr lang="en-US" sz="3600" dirty="0"/>
              <a:t>Copying and Deleting Objects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@PSchwisow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23107</TotalTime>
  <Words>3502</Words>
  <Application>Microsoft Macintosh PowerPoint</Application>
  <PresentationFormat>On-screen Show (4:3)</PresentationFormat>
  <Paragraphs>786</Paragraphs>
  <Slides>56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Beyond Hello World: From Scripting to Software</vt:lpstr>
      <vt:lpstr>Introduction</vt:lpstr>
      <vt:lpstr>What Do We Already Know?</vt:lpstr>
      <vt:lpstr>Object-Oriented Programming</vt:lpstr>
      <vt:lpstr>What is an Object?</vt:lpstr>
      <vt:lpstr>Creating Objects</vt:lpstr>
      <vt:lpstr>Example 1-1: Creating objects</vt:lpstr>
      <vt:lpstr>Copying and Deleting Objects</vt:lpstr>
      <vt:lpstr>Example 1-2: Copying and Deleting Objects</vt:lpstr>
      <vt:lpstr>Creating Classes</vt:lpstr>
      <vt:lpstr>Example 1-3: Creating Classes</vt:lpstr>
      <vt:lpstr>Properties and Methods: Visibility</vt:lpstr>
      <vt:lpstr>Properties</vt:lpstr>
      <vt:lpstr>Methods</vt:lpstr>
      <vt:lpstr>$this</vt:lpstr>
      <vt:lpstr>Example 1-4: Properties and Methods</vt:lpstr>
      <vt:lpstr>Namespaces</vt:lpstr>
      <vt:lpstr>Example 1-5: Namespaces</vt:lpstr>
      <vt:lpstr>File Layout and Organization</vt:lpstr>
      <vt:lpstr>File Layout and Organization</vt:lpstr>
      <vt:lpstr>Basic Layout</vt:lpstr>
      <vt:lpstr>The Document Root</vt:lpstr>
      <vt:lpstr>Web Information</vt:lpstr>
      <vt:lpstr>Data Information</vt:lpstr>
      <vt:lpstr>Configuration</vt:lpstr>
      <vt:lpstr>Example 2-1: config/config.php</vt:lpstr>
      <vt:lpstr>Example 2-2: public/index.php</vt:lpstr>
      <vt:lpstr>Application architecture</vt:lpstr>
      <vt:lpstr>Separating Application Code</vt:lpstr>
      <vt:lpstr>App Layout</vt:lpstr>
      <vt:lpstr>Template File</vt:lpstr>
      <vt:lpstr>Template Class</vt:lpstr>
      <vt:lpstr>Example 3-1: src/View/template.html</vt:lpstr>
      <vt:lpstr>Example 3-2: src/View/Template.php</vt:lpstr>
      <vt:lpstr>Example 3-3: Using Templates</vt:lpstr>
      <vt:lpstr>Considerations for Templates</vt:lpstr>
      <vt:lpstr>dependencies and Composer</vt:lpstr>
      <vt:lpstr>Dependencies</vt:lpstr>
      <vt:lpstr>Composer</vt:lpstr>
      <vt:lpstr>Example 4-1: composer.json</vt:lpstr>
      <vt:lpstr>Project Layout with Composer</vt:lpstr>
      <vt:lpstr>How do we actually use these classes?</vt:lpstr>
      <vt:lpstr>Autoloading: Not Really Magic</vt:lpstr>
      <vt:lpstr>Example 4-2: composer.json with autoloader</vt:lpstr>
      <vt:lpstr>Example 4-3: public/index.php</vt:lpstr>
      <vt:lpstr>Composer Commands</vt:lpstr>
      <vt:lpstr>Leveraging Open Source</vt:lpstr>
      <vt:lpstr>Packagist</vt:lpstr>
      <vt:lpstr>Monolog: Application Logging</vt:lpstr>
      <vt:lpstr>Example 5-1: Monolog Example</vt:lpstr>
      <vt:lpstr>PHPUnit: Testing Framework</vt:lpstr>
      <vt:lpstr>Example 5-2: composer.json with more stuff</vt:lpstr>
      <vt:lpstr>Example 5-3: Running PHPUnit</vt:lpstr>
      <vt:lpstr>Other Popular Libraries</vt:lpstr>
      <vt:lpstr>Frameworks</vt:lpstr>
      <vt:lpstr>Who Am I? Feedback / Contact / Slides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Hello World: From Scripting to Software</dc:title>
  <dc:creator>ssadmin</dc:creator>
  <cp:lastModifiedBy>ssadmin</cp:lastModifiedBy>
  <cp:revision>52</cp:revision>
  <dcterms:created xsi:type="dcterms:W3CDTF">2016-09-13T20:19:52Z</dcterms:created>
  <dcterms:modified xsi:type="dcterms:W3CDTF">2016-09-30T18:39:40Z</dcterms:modified>
</cp:coreProperties>
</file>